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4"/>
  </p:sldMasterIdLst>
  <p:notesMasterIdLst>
    <p:notesMasterId r:id="rId23"/>
  </p:notesMasterIdLst>
  <p:sldIdLst>
    <p:sldId id="256" r:id="rId5"/>
    <p:sldId id="266" r:id="rId6"/>
    <p:sldId id="267" r:id="rId7"/>
    <p:sldId id="259" r:id="rId8"/>
    <p:sldId id="258" r:id="rId9"/>
    <p:sldId id="260" r:id="rId10"/>
    <p:sldId id="261" r:id="rId11"/>
    <p:sldId id="262" r:id="rId12"/>
    <p:sldId id="263" r:id="rId13"/>
    <p:sldId id="268" r:id="rId14"/>
    <p:sldId id="271" r:id="rId15"/>
    <p:sldId id="272" r:id="rId16"/>
    <p:sldId id="273" r:id="rId17"/>
    <p:sldId id="274" r:id="rId18"/>
    <p:sldId id="275" r:id="rId19"/>
    <p:sldId id="276" r:id="rId20"/>
    <p:sldId id="264" r:id="rId21"/>
    <p:sldId id="269"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cky Politowski" initials="VP" lastIdx="2" clrIdx="0">
    <p:extLst>
      <p:ext uri="{19B8F6BF-5375-455C-9EA6-DF929625EA0E}">
        <p15:presenceInfo xmlns:p15="http://schemas.microsoft.com/office/powerpoint/2012/main" userId="S-1-5-21-2157292919-2631482441-749130978-2131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1"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1-13T19:01:47.271"/>
    </inkml:context>
    <inkml:brush xml:id="br0">
      <inkml:brushProperty name="width" value="0.2" units="cm"/>
      <inkml:brushProperty name="height" value="0.4" units="cm"/>
      <inkml:brushProperty name="tip" value="rectangle"/>
      <inkml:brushProperty name="rasterOp" value="maskPen"/>
      <inkml:brushProperty name="ignorePressure" value="1"/>
    </inkml:brush>
  </inkml:definitions>
  <inkml:trace contextRef="#ctx0" brushRef="#br0">5900 0,'-515'0,"311"26,-680-27,-3382 1,4235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1-13T19:01:55.072"/>
    </inkml:context>
    <inkml:brush xml:id="br0">
      <inkml:brushProperty name="width" value="0.2" units="cm"/>
      <inkml:brushProperty name="height" value="0.4" units="cm"/>
      <inkml:brushProperty name="tip" value="rectangle"/>
      <inkml:brushProperty name="rasterOp" value="maskPen"/>
      <inkml:brushProperty name="ignorePressure" value="1"/>
    </inkml:brush>
  </inkml:definitions>
  <inkml:trace contextRef="#ctx0" brushRef="#br0">921 0,'-883'0,"845"0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1-13T19:02:02.138"/>
    </inkml:context>
    <inkml:brush xml:id="br0">
      <inkml:brushProperty name="width" value="0.2" units="cm"/>
      <inkml:brushProperty name="height" value="0.4" units="cm"/>
      <inkml:brushProperty name="tip" value="rectangle"/>
      <inkml:brushProperty name="rasterOp" value="maskPen"/>
      <inkml:brushProperty name="ignorePressure" value="1"/>
    </inkml:brush>
  </inkml:definitions>
  <inkml:trace contextRef="#ctx0" brushRef="#br0">2957 27,'-120'21,"-214"-14,204-8,-222 1,176-25,-131-3,-1130 29,1358-1,57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96B8DB-FA60-47F6-A0D1-7FF3029973C1}" type="datetimeFigureOut">
              <a:rPr lang="en-US" smtClean="0"/>
              <a:t>12/1/2022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430843-2EC8-45DB-B8AD-4DB9A362BA4A}" type="slidenum">
              <a:rPr lang="en-US" smtClean="0"/>
              <a:t>‹#›</a:t>
            </a:fld>
            <a:endParaRPr lang="en-US"/>
          </a:p>
        </p:txBody>
      </p:sp>
    </p:spTree>
    <p:extLst>
      <p:ext uri="{BB962C8B-B14F-4D97-AF65-F5344CB8AC3E}">
        <p14:creationId xmlns:p14="http://schemas.microsoft.com/office/powerpoint/2010/main" val="403247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3F58C15-6E06-4687-B829-2E5FD28D7F8E}"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E0F92-D1AD-42E4-A6F5-3EDC66A4C04A}" type="slidenum">
              <a:rPr lang="en-US" smtClean="0"/>
              <a:t>‹#›</a:t>
            </a:fld>
            <a:endParaRPr lang="en-US"/>
          </a:p>
        </p:txBody>
      </p:sp>
    </p:spTree>
    <p:extLst>
      <p:ext uri="{BB962C8B-B14F-4D97-AF65-F5344CB8AC3E}">
        <p14:creationId xmlns:p14="http://schemas.microsoft.com/office/powerpoint/2010/main" val="43294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F58C15-6E06-4687-B829-2E5FD28D7F8E}"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E0F92-D1AD-42E4-A6F5-3EDC66A4C04A}" type="slidenum">
              <a:rPr lang="en-US" smtClean="0"/>
              <a:t>‹#›</a:t>
            </a:fld>
            <a:endParaRPr lang="en-US"/>
          </a:p>
        </p:txBody>
      </p:sp>
    </p:spTree>
    <p:extLst>
      <p:ext uri="{BB962C8B-B14F-4D97-AF65-F5344CB8AC3E}">
        <p14:creationId xmlns:p14="http://schemas.microsoft.com/office/powerpoint/2010/main" val="2621175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F58C15-6E06-4687-B829-2E5FD28D7F8E}"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E0F92-D1AD-42E4-A6F5-3EDC66A4C04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16709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F58C15-6E06-4687-B829-2E5FD28D7F8E}"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E0F92-D1AD-42E4-A6F5-3EDC66A4C04A}" type="slidenum">
              <a:rPr lang="en-US" smtClean="0"/>
              <a:t>‹#›</a:t>
            </a:fld>
            <a:endParaRPr lang="en-US"/>
          </a:p>
        </p:txBody>
      </p:sp>
    </p:spTree>
    <p:extLst>
      <p:ext uri="{BB962C8B-B14F-4D97-AF65-F5344CB8AC3E}">
        <p14:creationId xmlns:p14="http://schemas.microsoft.com/office/powerpoint/2010/main" val="18324526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F58C15-6E06-4687-B829-2E5FD28D7F8E}"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E0F92-D1AD-42E4-A6F5-3EDC66A4C04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136686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F58C15-6E06-4687-B829-2E5FD28D7F8E}"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E0F92-D1AD-42E4-A6F5-3EDC66A4C04A}" type="slidenum">
              <a:rPr lang="en-US" smtClean="0"/>
              <a:t>‹#›</a:t>
            </a:fld>
            <a:endParaRPr lang="en-US"/>
          </a:p>
        </p:txBody>
      </p:sp>
    </p:spTree>
    <p:extLst>
      <p:ext uri="{BB962C8B-B14F-4D97-AF65-F5344CB8AC3E}">
        <p14:creationId xmlns:p14="http://schemas.microsoft.com/office/powerpoint/2010/main" val="24619440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F58C15-6E06-4687-B829-2E5FD28D7F8E}"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E0F92-D1AD-42E4-A6F5-3EDC66A4C04A}" type="slidenum">
              <a:rPr lang="en-US" smtClean="0"/>
              <a:t>‹#›</a:t>
            </a:fld>
            <a:endParaRPr lang="en-US"/>
          </a:p>
        </p:txBody>
      </p:sp>
    </p:spTree>
    <p:extLst>
      <p:ext uri="{BB962C8B-B14F-4D97-AF65-F5344CB8AC3E}">
        <p14:creationId xmlns:p14="http://schemas.microsoft.com/office/powerpoint/2010/main" val="2052141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F58C15-6E06-4687-B829-2E5FD28D7F8E}"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E0F92-D1AD-42E4-A6F5-3EDC66A4C04A}" type="slidenum">
              <a:rPr lang="en-US" smtClean="0"/>
              <a:t>‹#›</a:t>
            </a:fld>
            <a:endParaRPr lang="en-US"/>
          </a:p>
        </p:txBody>
      </p:sp>
    </p:spTree>
    <p:extLst>
      <p:ext uri="{BB962C8B-B14F-4D97-AF65-F5344CB8AC3E}">
        <p14:creationId xmlns:p14="http://schemas.microsoft.com/office/powerpoint/2010/main" val="77014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F58C15-6E06-4687-B829-2E5FD28D7F8E}"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E0F92-D1AD-42E4-A6F5-3EDC66A4C04A}" type="slidenum">
              <a:rPr lang="en-US" smtClean="0"/>
              <a:t>‹#›</a:t>
            </a:fld>
            <a:endParaRPr lang="en-US"/>
          </a:p>
        </p:txBody>
      </p:sp>
    </p:spTree>
    <p:extLst>
      <p:ext uri="{BB962C8B-B14F-4D97-AF65-F5344CB8AC3E}">
        <p14:creationId xmlns:p14="http://schemas.microsoft.com/office/powerpoint/2010/main" val="823409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F58C15-6E06-4687-B829-2E5FD28D7F8E}"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E0F92-D1AD-42E4-A6F5-3EDC66A4C04A}" type="slidenum">
              <a:rPr lang="en-US" smtClean="0"/>
              <a:t>‹#›</a:t>
            </a:fld>
            <a:endParaRPr lang="en-US"/>
          </a:p>
        </p:txBody>
      </p:sp>
    </p:spTree>
    <p:extLst>
      <p:ext uri="{BB962C8B-B14F-4D97-AF65-F5344CB8AC3E}">
        <p14:creationId xmlns:p14="http://schemas.microsoft.com/office/powerpoint/2010/main" val="2576411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3F58C15-6E06-4687-B829-2E5FD28D7F8E}"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E0F92-D1AD-42E4-A6F5-3EDC66A4C04A}" type="slidenum">
              <a:rPr lang="en-US" smtClean="0"/>
              <a:t>‹#›</a:t>
            </a:fld>
            <a:endParaRPr lang="en-US"/>
          </a:p>
        </p:txBody>
      </p:sp>
    </p:spTree>
    <p:extLst>
      <p:ext uri="{BB962C8B-B14F-4D97-AF65-F5344CB8AC3E}">
        <p14:creationId xmlns:p14="http://schemas.microsoft.com/office/powerpoint/2010/main" val="633655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3F58C15-6E06-4687-B829-2E5FD28D7F8E}" type="datetimeFigureOut">
              <a:rPr lang="en-US" smtClean="0"/>
              <a:t>12/1/2022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8E0F92-D1AD-42E4-A6F5-3EDC66A4C04A}" type="slidenum">
              <a:rPr lang="en-US" smtClean="0"/>
              <a:t>‹#›</a:t>
            </a:fld>
            <a:endParaRPr lang="en-US"/>
          </a:p>
        </p:txBody>
      </p:sp>
    </p:spTree>
    <p:extLst>
      <p:ext uri="{BB962C8B-B14F-4D97-AF65-F5344CB8AC3E}">
        <p14:creationId xmlns:p14="http://schemas.microsoft.com/office/powerpoint/2010/main" val="524892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3F58C15-6E06-4687-B829-2E5FD28D7F8E}" type="datetimeFigureOut">
              <a:rPr lang="en-US" smtClean="0"/>
              <a:t>12/1/2022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8E0F92-D1AD-42E4-A6F5-3EDC66A4C04A}" type="slidenum">
              <a:rPr lang="en-US" smtClean="0"/>
              <a:t>‹#›</a:t>
            </a:fld>
            <a:endParaRPr lang="en-US"/>
          </a:p>
        </p:txBody>
      </p:sp>
    </p:spTree>
    <p:extLst>
      <p:ext uri="{BB962C8B-B14F-4D97-AF65-F5344CB8AC3E}">
        <p14:creationId xmlns:p14="http://schemas.microsoft.com/office/powerpoint/2010/main" val="4226034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F58C15-6E06-4687-B829-2E5FD28D7F8E}" type="datetimeFigureOut">
              <a:rPr lang="en-US" smtClean="0"/>
              <a:t>12/1/2022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8E0F92-D1AD-42E4-A6F5-3EDC66A4C04A}" type="slidenum">
              <a:rPr lang="en-US" smtClean="0"/>
              <a:t>‹#›</a:t>
            </a:fld>
            <a:endParaRPr lang="en-US"/>
          </a:p>
        </p:txBody>
      </p:sp>
    </p:spTree>
    <p:extLst>
      <p:ext uri="{BB962C8B-B14F-4D97-AF65-F5344CB8AC3E}">
        <p14:creationId xmlns:p14="http://schemas.microsoft.com/office/powerpoint/2010/main" val="3764900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3F58C15-6E06-4687-B829-2E5FD28D7F8E}"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E0F92-D1AD-42E4-A6F5-3EDC66A4C04A}" type="slidenum">
              <a:rPr lang="en-US" smtClean="0"/>
              <a:t>‹#›</a:t>
            </a:fld>
            <a:endParaRPr lang="en-US"/>
          </a:p>
        </p:txBody>
      </p:sp>
    </p:spTree>
    <p:extLst>
      <p:ext uri="{BB962C8B-B14F-4D97-AF65-F5344CB8AC3E}">
        <p14:creationId xmlns:p14="http://schemas.microsoft.com/office/powerpoint/2010/main" val="1588857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28E0F92-D1AD-42E4-A6F5-3EDC66A4C04A}" type="slidenum">
              <a:rPr lang="en-US" smtClean="0"/>
              <a:t>‹#›</a:t>
            </a:fld>
            <a:endParaRPr lang="en-US"/>
          </a:p>
        </p:txBody>
      </p:sp>
      <p:sp>
        <p:nvSpPr>
          <p:cNvPr id="5" name="Date Placeholder 4"/>
          <p:cNvSpPr>
            <a:spLocks noGrp="1"/>
          </p:cNvSpPr>
          <p:nvPr>
            <p:ph type="dt" sz="half" idx="10"/>
          </p:nvPr>
        </p:nvSpPr>
        <p:spPr/>
        <p:txBody>
          <a:bodyPr/>
          <a:lstStyle/>
          <a:p>
            <a:fld id="{23F58C15-6E06-4687-B829-2E5FD28D7F8E}" type="datetimeFigureOut">
              <a:rPr lang="en-US" smtClean="0"/>
              <a:t>12/1/2022</a:t>
            </a:fld>
            <a:endParaRPr lang="en-US"/>
          </a:p>
        </p:txBody>
      </p:sp>
    </p:spTree>
    <p:extLst>
      <p:ext uri="{BB962C8B-B14F-4D97-AF65-F5344CB8AC3E}">
        <p14:creationId xmlns:p14="http://schemas.microsoft.com/office/powerpoint/2010/main" val="1685234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3F58C15-6E06-4687-B829-2E5FD28D7F8E}" type="datetimeFigureOut">
              <a:rPr lang="en-US" smtClean="0"/>
              <a:t>12/1/2022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28E0F92-D1AD-42E4-A6F5-3EDC66A4C04A}" type="slidenum">
              <a:rPr lang="en-US" smtClean="0"/>
              <a:t>‹#›</a:t>
            </a:fld>
            <a:endParaRPr lang="en-US"/>
          </a:p>
        </p:txBody>
      </p:sp>
    </p:spTree>
    <p:extLst>
      <p:ext uri="{BB962C8B-B14F-4D97-AF65-F5344CB8AC3E}">
        <p14:creationId xmlns:p14="http://schemas.microsoft.com/office/powerpoint/2010/main" val="1212879862"/>
      </p:ext>
    </p:extLst>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 id="2147484044" r:id="rId12"/>
    <p:sldLayoutId id="2147484045" r:id="rId13"/>
    <p:sldLayoutId id="2147484046" r:id="rId14"/>
    <p:sldLayoutId id="2147484047" r:id="rId15"/>
    <p:sldLayoutId id="214748404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mhwin@dwmha.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customXml" Target="../ink/ink1.xml"/><Relationship Id="rId7" Type="http://schemas.openxmlformats.org/officeDocument/2006/relationships/customXml" Target="../ink/ink3.xml"/><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customXml" Target="../ink/ink2.xml"/><Relationship Id="rId4" Type="http://schemas.openxmlformats.org/officeDocument/2006/relationships/image" Target="../media/image30.png"/></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8BE1-2C30-4ED4-9BBB-36F8F3888781}"/>
              </a:ext>
            </a:extLst>
          </p:cNvPr>
          <p:cNvSpPr>
            <a:spLocks noGrp="1"/>
          </p:cNvSpPr>
          <p:nvPr>
            <p:ph type="ctrTitle"/>
          </p:nvPr>
        </p:nvSpPr>
        <p:spPr>
          <a:xfrm>
            <a:off x="1507067" y="103696"/>
            <a:ext cx="7766936" cy="5392131"/>
          </a:xfrm>
        </p:spPr>
        <p:txBody>
          <a:bodyPr/>
          <a:lstStyle/>
          <a:p>
            <a:br>
              <a:rPr lang="en-US" sz="4400" dirty="0">
                <a:solidFill>
                  <a:srgbClr val="0070C0"/>
                </a:solidFill>
              </a:rPr>
            </a:br>
            <a:br>
              <a:rPr lang="en-US" sz="4400" dirty="0">
                <a:solidFill>
                  <a:srgbClr val="0070C0"/>
                </a:solidFill>
              </a:rPr>
            </a:br>
            <a:r>
              <a:rPr lang="en-US" sz="4400" dirty="0">
                <a:solidFill>
                  <a:srgbClr val="0070C0"/>
                </a:solidFill>
              </a:rPr>
              <a:t>DWIHN HEDIS Measures</a:t>
            </a:r>
            <a:br>
              <a:rPr lang="en-US" sz="4400" dirty="0">
                <a:solidFill>
                  <a:srgbClr val="0070C0"/>
                </a:solidFill>
              </a:rPr>
            </a:br>
            <a:r>
              <a:rPr lang="en-US" sz="4400" dirty="0">
                <a:solidFill>
                  <a:srgbClr val="0070C0"/>
                </a:solidFill>
              </a:rPr>
              <a:t>Vital Data Quality Scorecard</a:t>
            </a:r>
            <a:br>
              <a:rPr lang="en-US" dirty="0"/>
            </a:br>
            <a:endParaRPr lang="en-US" dirty="0"/>
          </a:p>
        </p:txBody>
      </p:sp>
      <p:pic>
        <p:nvPicPr>
          <p:cNvPr id="4" name="Picture 3">
            <a:extLst>
              <a:ext uri="{FF2B5EF4-FFF2-40B4-BE49-F238E27FC236}">
                <a16:creationId xmlns:a16="http://schemas.microsoft.com/office/drawing/2014/main" id="{522655BC-E667-43BE-8428-97C790F8A6E2}"/>
              </a:ext>
            </a:extLst>
          </p:cNvPr>
          <p:cNvPicPr>
            <a:picLocks noChangeAspect="1"/>
          </p:cNvPicPr>
          <p:nvPr/>
        </p:nvPicPr>
        <p:blipFill>
          <a:blip r:embed="rId2"/>
          <a:stretch>
            <a:fillRect/>
          </a:stretch>
        </p:blipFill>
        <p:spPr>
          <a:xfrm>
            <a:off x="1507067" y="207389"/>
            <a:ext cx="2480471" cy="2328421"/>
          </a:xfrm>
          <a:prstGeom prst="rect">
            <a:avLst/>
          </a:prstGeom>
        </p:spPr>
      </p:pic>
    </p:spTree>
    <p:extLst>
      <p:ext uri="{BB962C8B-B14F-4D97-AF65-F5344CB8AC3E}">
        <p14:creationId xmlns:p14="http://schemas.microsoft.com/office/powerpoint/2010/main" val="2674098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0FA5D95-17FC-4F57-8CA5-E5B8BF9BB59C}"/>
              </a:ext>
            </a:extLst>
          </p:cNvPr>
          <p:cNvPicPr>
            <a:picLocks noChangeAspect="1"/>
          </p:cNvPicPr>
          <p:nvPr/>
        </p:nvPicPr>
        <p:blipFill>
          <a:blip r:embed="rId2"/>
          <a:stretch>
            <a:fillRect/>
          </a:stretch>
        </p:blipFill>
        <p:spPr>
          <a:xfrm>
            <a:off x="0" y="103695"/>
            <a:ext cx="9351390" cy="4246426"/>
          </a:xfrm>
          <a:prstGeom prst="rect">
            <a:avLst/>
          </a:prstGeom>
        </p:spPr>
      </p:pic>
      <p:sp>
        <p:nvSpPr>
          <p:cNvPr id="3" name="Text Placeholder 2">
            <a:extLst>
              <a:ext uri="{FF2B5EF4-FFF2-40B4-BE49-F238E27FC236}">
                <a16:creationId xmlns:a16="http://schemas.microsoft.com/office/drawing/2014/main" id="{4688F24D-1D48-4C2D-AB68-BE3FCA0C144E}"/>
              </a:ext>
            </a:extLst>
          </p:cNvPr>
          <p:cNvSpPr>
            <a:spLocks noGrp="1"/>
          </p:cNvSpPr>
          <p:nvPr>
            <p:ph type="body" idx="1"/>
          </p:nvPr>
        </p:nvSpPr>
        <p:spPr/>
        <p:txBody>
          <a:bodyPr/>
          <a:lstStyle/>
          <a:p>
            <a:r>
              <a:rPr lang="en-US" b="1" dirty="0">
                <a:solidFill>
                  <a:srgbClr val="0070C0"/>
                </a:solidFill>
              </a:rPr>
              <a:t>All lines separating columns can be moved to further see text.</a:t>
            </a:r>
          </a:p>
        </p:txBody>
      </p:sp>
      <p:cxnSp>
        <p:nvCxnSpPr>
          <p:cNvPr id="6" name="Straight Arrow Connector 5">
            <a:extLst>
              <a:ext uri="{FF2B5EF4-FFF2-40B4-BE49-F238E27FC236}">
                <a16:creationId xmlns:a16="http://schemas.microsoft.com/office/drawing/2014/main" id="{B2455114-7AA0-4652-9E74-895496241775}"/>
              </a:ext>
            </a:extLst>
          </p:cNvPr>
          <p:cNvCxnSpPr>
            <a:cxnSpLocks/>
          </p:cNvCxnSpPr>
          <p:nvPr/>
        </p:nvCxnSpPr>
        <p:spPr>
          <a:xfrm flipV="1">
            <a:off x="3921551" y="4197110"/>
            <a:ext cx="829558" cy="80852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5781BA34-3EE5-4D9A-9A81-E181A7611E54}"/>
              </a:ext>
            </a:extLst>
          </p:cNvPr>
          <p:cNvCxnSpPr>
            <a:cxnSpLocks/>
          </p:cNvCxnSpPr>
          <p:nvPr/>
        </p:nvCxnSpPr>
        <p:spPr>
          <a:xfrm flipH="1" flipV="1">
            <a:off x="1150071" y="4044100"/>
            <a:ext cx="1979628" cy="96153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7573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0CA61-8C01-4E86-A4AB-B5DA8FAAE865}"/>
              </a:ext>
            </a:extLst>
          </p:cNvPr>
          <p:cNvSpPr>
            <a:spLocks noGrp="1"/>
          </p:cNvSpPr>
          <p:nvPr>
            <p:ph type="title"/>
          </p:nvPr>
        </p:nvSpPr>
        <p:spPr>
          <a:xfrm>
            <a:off x="677335" y="609600"/>
            <a:ext cx="8596668" cy="1570962"/>
          </a:xfrm>
        </p:spPr>
        <p:txBody>
          <a:bodyPr/>
          <a:lstStyle/>
          <a:p>
            <a:pPr algn="ctr"/>
            <a:r>
              <a:rPr lang="en-US" dirty="0" err="1"/>
              <a:t>CareSpace</a:t>
            </a:r>
            <a:r>
              <a:rPr lang="en-US" dirty="0"/>
              <a:t> Data </a:t>
            </a:r>
          </a:p>
        </p:txBody>
      </p:sp>
      <p:pic>
        <p:nvPicPr>
          <p:cNvPr id="5" name="Picture 4">
            <a:extLst>
              <a:ext uri="{FF2B5EF4-FFF2-40B4-BE49-F238E27FC236}">
                <a16:creationId xmlns:a16="http://schemas.microsoft.com/office/drawing/2014/main" id="{E927BD00-25F2-4FC3-B1D2-06891468640F}"/>
              </a:ext>
            </a:extLst>
          </p:cNvPr>
          <p:cNvPicPr>
            <a:picLocks noChangeAspect="1"/>
          </p:cNvPicPr>
          <p:nvPr/>
        </p:nvPicPr>
        <p:blipFill>
          <a:blip r:embed="rId2"/>
          <a:stretch>
            <a:fillRect/>
          </a:stretch>
        </p:blipFill>
        <p:spPr>
          <a:xfrm>
            <a:off x="452486" y="1838227"/>
            <a:ext cx="11387579" cy="4883084"/>
          </a:xfrm>
          <a:prstGeom prst="rect">
            <a:avLst/>
          </a:prstGeom>
        </p:spPr>
      </p:pic>
    </p:spTree>
    <p:extLst>
      <p:ext uri="{BB962C8B-B14F-4D97-AF65-F5344CB8AC3E}">
        <p14:creationId xmlns:p14="http://schemas.microsoft.com/office/powerpoint/2010/main" val="1076944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3D65313-94B1-4361-B916-EB2D431C302D}"/>
              </a:ext>
            </a:extLst>
          </p:cNvPr>
          <p:cNvPicPr>
            <a:picLocks noChangeAspect="1"/>
          </p:cNvPicPr>
          <p:nvPr/>
        </p:nvPicPr>
        <p:blipFill>
          <a:blip r:embed="rId2"/>
          <a:stretch>
            <a:fillRect/>
          </a:stretch>
        </p:blipFill>
        <p:spPr>
          <a:xfrm>
            <a:off x="677334" y="1383627"/>
            <a:ext cx="8795906" cy="1746071"/>
          </a:xfrm>
          <a:prstGeom prst="rect">
            <a:avLst/>
          </a:prstGeom>
        </p:spPr>
      </p:pic>
      <p:sp>
        <p:nvSpPr>
          <p:cNvPr id="3" name="Content Placeholder 2">
            <a:extLst>
              <a:ext uri="{FF2B5EF4-FFF2-40B4-BE49-F238E27FC236}">
                <a16:creationId xmlns:a16="http://schemas.microsoft.com/office/drawing/2014/main" id="{996D354B-4A52-410D-A712-0601794523C2}"/>
              </a:ext>
            </a:extLst>
          </p:cNvPr>
          <p:cNvSpPr>
            <a:spLocks noGrp="1"/>
          </p:cNvSpPr>
          <p:nvPr>
            <p:ph idx="1"/>
          </p:nvPr>
        </p:nvSpPr>
        <p:spPr>
          <a:xfrm>
            <a:off x="677334" y="3864990"/>
            <a:ext cx="8596668" cy="2176372"/>
          </a:xfrm>
        </p:spPr>
        <p:txBody>
          <a:bodyPr/>
          <a:lstStyle/>
          <a:p>
            <a:r>
              <a:rPr lang="en-US" sz="2400" b="1" dirty="0">
                <a:solidFill>
                  <a:srgbClr val="0070C0"/>
                </a:solidFill>
              </a:rPr>
              <a:t>Click on </a:t>
            </a:r>
            <a:r>
              <a:rPr lang="en-US" sz="2400" b="1" dirty="0" err="1">
                <a:solidFill>
                  <a:srgbClr val="0070C0"/>
                </a:solidFill>
              </a:rPr>
              <a:t>CareSpace</a:t>
            </a:r>
            <a:endParaRPr lang="en-US" sz="2400" b="1" dirty="0">
              <a:solidFill>
                <a:srgbClr val="0070C0"/>
              </a:solidFill>
            </a:endParaRPr>
          </a:p>
          <a:p>
            <a:endParaRPr lang="en-US" dirty="0"/>
          </a:p>
        </p:txBody>
      </p:sp>
      <p:cxnSp>
        <p:nvCxnSpPr>
          <p:cNvPr id="7" name="Straight Arrow Connector 6">
            <a:extLst>
              <a:ext uri="{FF2B5EF4-FFF2-40B4-BE49-F238E27FC236}">
                <a16:creationId xmlns:a16="http://schemas.microsoft.com/office/drawing/2014/main" id="{7A88A138-A9D4-4F1C-BB2A-89E514E315EE}"/>
              </a:ext>
            </a:extLst>
          </p:cNvPr>
          <p:cNvCxnSpPr>
            <a:cxnSpLocks/>
          </p:cNvCxnSpPr>
          <p:nvPr/>
        </p:nvCxnSpPr>
        <p:spPr>
          <a:xfrm flipV="1">
            <a:off x="3891298" y="2422689"/>
            <a:ext cx="5252702" cy="174160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5913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2713B75-1716-447E-99E6-0741091E0FE4}"/>
              </a:ext>
            </a:extLst>
          </p:cNvPr>
          <p:cNvPicPr>
            <a:picLocks noGrp="1" noChangeAspect="1"/>
          </p:cNvPicPr>
          <p:nvPr>
            <p:ph sz="half" idx="1"/>
          </p:nvPr>
        </p:nvPicPr>
        <p:blipFill>
          <a:blip r:embed="rId2"/>
          <a:stretch>
            <a:fillRect/>
          </a:stretch>
        </p:blipFill>
        <p:spPr>
          <a:xfrm>
            <a:off x="677863" y="386499"/>
            <a:ext cx="4183062" cy="5967167"/>
          </a:xfrm>
          <a:prstGeom prst="rect">
            <a:avLst/>
          </a:prstGeom>
        </p:spPr>
      </p:pic>
      <p:sp>
        <p:nvSpPr>
          <p:cNvPr id="4" name="Content Placeholder 3">
            <a:extLst>
              <a:ext uri="{FF2B5EF4-FFF2-40B4-BE49-F238E27FC236}">
                <a16:creationId xmlns:a16="http://schemas.microsoft.com/office/drawing/2014/main" id="{216AC5D5-E417-492E-9B7F-102F756DFCAD}"/>
              </a:ext>
            </a:extLst>
          </p:cNvPr>
          <p:cNvSpPr>
            <a:spLocks noGrp="1"/>
          </p:cNvSpPr>
          <p:nvPr>
            <p:ph sz="half" idx="2"/>
          </p:nvPr>
        </p:nvSpPr>
        <p:spPr>
          <a:xfrm>
            <a:off x="5089970" y="386499"/>
            <a:ext cx="4184034" cy="6070862"/>
          </a:xfrm>
        </p:spPr>
        <p:txBody>
          <a:bodyPr/>
          <a:lstStyle/>
          <a:p>
            <a:endParaRPr lang="en-US" dirty="0"/>
          </a:p>
          <a:p>
            <a:r>
              <a:rPr lang="en-US" b="1" dirty="0">
                <a:solidFill>
                  <a:srgbClr val="0070C0"/>
                </a:solidFill>
              </a:rPr>
              <a:t>CRSP assigned will appear</a:t>
            </a:r>
          </a:p>
          <a:p>
            <a:r>
              <a:rPr lang="en-US" b="1" dirty="0">
                <a:solidFill>
                  <a:srgbClr val="0070C0"/>
                </a:solidFill>
              </a:rPr>
              <a:t>Can Search by individual member</a:t>
            </a:r>
          </a:p>
          <a:p>
            <a:endParaRPr lang="en-US" b="1" dirty="0">
              <a:solidFill>
                <a:srgbClr val="0070C0"/>
              </a:solidFill>
            </a:endParaRPr>
          </a:p>
          <a:p>
            <a:endParaRPr lang="en-US" b="1" dirty="0">
              <a:solidFill>
                <a:srgbClr val="0070C0"/>
              </a:solidFill>
            </a:endParaRPr>
          </a:p>
          <a:p>
            <a:r>
              <a:rPr lang="en-US" b="1" dirty="0">
                <a:solidFill>
                  <a:srgbClr val="0070C0"/>
                </a:solidFill>
              </a:rPr>
              <a:t>There will be a number following “Count”</a:t>
            </a:r>
          </a:p>
          <a:p>
            <a:endParaRPr lang="en-US" b="1" dirty="0">
              <a:solidFill>
                <a:srgbClr val="0070C0"/>
              </a:solidFill>
            </a:endParaRPr>
          </a:p>
          <a:p>
            <a:r>
              <a:rPr lang="en-US" b="1" dirty="0">
                <a:solidFill>
                  <a:srgbClr val="0070C0"/>
                </a:solidFill>
              </a:rPr>
              <a:t>All members assigned to CRSP will appear here</a:t>
            </a:r>
            <a:r>
              <a:rPr lang="en-US" dirty="0"/>
              <a:t>.  </a:t>
            </a:r>
          </a:p>
        </p:txBody>
      </p:sp>
      <p:cxnSp>
        <p:nvCxnSpPr>
          <p:cNvPr id="10" name="Straight Arrow Connector 9">
            <a:extLst>
              <a:ext uri="{FF2B5EF4-FFF2-40B4-BE49-F238E27FC236}">
                <a16:creationId xmlns:a16="http://schemas.microsoft.com/office/drawing/2014/main" id="{89EFCAFB-9329-482D-9558-53E56DAB14F2}"/>
              </a:ext>
            </a:extLst>
          </p:cNvPr>
          <p:cNvCxnSpPr>
            <a:cxnSpLocks/>
          </p:cNvCxnSpPr>
          <p:nvPr/>
        </p:nvCxnSpPr>
        <p:spPr>
          <a:xfrm flipV="1">
            <a:off x="4110086" y="1074655"/>
            <a:ext cx="979884" cy="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ACFADBCB-EE26-4F1B-A10F-A869567AC55E}"/>
              </a:ext>
            </a:extLst>
          </p:cNvPr>
          <p:cNvCxnSpPr/>
          <p:nvPr/>
        </p:nvCxnSpPr>
        <p:spPr>
          <a:xfrm>
            <a:off x="4788816" y="1498862"/>
            <a:ext cx="377073"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9D95BB57-D81E-49C5-85C1-4726F4849C76}"/>
              </a:ext>
            </a:extLst>
          </p:cNvPr>
          <p:cNvCxnSpPr/>
          <p:nvPr/>
        </p:nvCxnSpPr>
        <p:spPr>
          <a:xfrm>
            <a:off x="4496586" y="2762054"/>
            <a:ext cx="744717"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998E3038-6235-45C3-A454-E84801D7963F}"/>
              </a:ext>
            </a:extLst>
          </p:cNvPr>
          <p:cNvCxnSpPr/>
          <p:nvPr/>
        </p:nvCxnSpPr>
        <p:spPr>
          <a:xfrm>
            <a:off x="4345757" y="3742441"/>
            <a:ext cx="115007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04846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77D77AF-CEA9-448A-B17B-2FA52948A633}"/>
              </a:ext>
            </a:extLst>
          </p:cNvPr>
          <p:cNvPicPr>
            <a:picLocks noGrp="1" noChangeAspect="1"/>
          </p:cNvPicPr>
          <p:nvPr>
            <p:ph sz="half" idx="1"/>
          </p:nvPr>
        </p:nvPicPr>
        <p:blipFill>
          <a:blip r:embed="rId2"/>
          <a:stretch>
            <a:fillRect/>
          </a:stretch>
        </p:blipFill>
        <p:spPr>
          <a:xfrm>
            <a:off x="744790" y="621261"/>
            <a:ext cx="2545165" cy="1414929"/>
          </a:xfrm>
          <a:prstGeom prst="rect">
            <a:avLst/>
          </a:prstGeom>
        </p:spPr>
      </p:pic>
      <p:sp>
        <p:nvSpPr>
          <p:cNvPr id="4" name="Content Placeholder 3">
            <a:extLst>
              <a:ext uri="{FF2B5EF4-FFF2-40B4-BE49-F238E27FC236}">
                <a16:creationId xmlns:a16="http://schemas.microsoft.com/office/drawing/2014/main" id="{F397DE74-F0C1-4C70-8936-A062797ED759}"/>
              </a:ext>
            </a:extLst>
          </p:cNvPr>
          <p:cNvSpPr>
            <a:spLocks noGrp="1"/>
          </p:cNvSpPr>
          <p:nvPr>
            <p:ph sz="half" idx="2"/>
          </p:nvPr>
        </p:nvSpPr>
        <p:spPr>
          <a:xfrm>
            <a:off x="5089970" y="235670"/>
            <a:ext cx="4184034" cy="6278251"/>
          </a:xfrm>
        </p:spPr>
        <p:txBody>
          <a:bodyPr/>
          <a:lstStyle/>
          <a:p>
            <a:pPr marL="0" indent="0">
              <a:buNone/>
            </a:pPr>
            <a:endParaRPr lang="en-US" dirty="0"/>
          </a:p>
          <a:p>
            <a:r>
              <a:rPr lang="en-US" b="1" dirty="0">
                <a:solidFill>
                  <a:srgbClr val="0070C0"/>
                </a:solidFill>
              </a:rPr>
              <a:t>Sort Button</a:t>
            </a:r>
          </a:p>
          <a:p>
            <a:endParaRPr lang="en-US" b="1" dirty="0">
              <a:solidFill>
                <a:srgbClr val="0070C0"/>
              </a:solidFill>
            </a:endParaRPr>
          </a:p>
          <a:p>
            <a:r>
              <a:rPr lang="en-US" b="1" dirty="0">
                <a:solidFill>
                  <a:srgbClr val="0070C0"/>
                </a:solidFill>
              </a:rPr>
              <a:t>Can sort members by: </a:t>
            </a:r>
          </a:p>
          <a:p>
            <a:r>
              <a:rPr lang="en-US" b="1" dirty="0">
                <a:solidFill>
                  <a:srgbClr val="0070C0"/>
                </a:solidFill>
              </a:rPr>
              <a:t>Member Name</a:t>
            </a:r>
          </a:p>
          <a:p>
            <a:r>
              <a:rPr lang="en-US" b="1" dirty="0">
                <a:solidFill>
                  <a:srgbClr val="0070C0"/>
                </a:solidFill>
              </a:rPr>
              <a:t>Member ID (Medicaid number)</a:t>
            </a:r>
          </a:p>
          <a:p>
            <a:r>
              <a:rPr lang="en-US" b="1" dirty="0">
                <a:solidFill>
                  <a:srgbClr val="0070C0"/>
                </a:solidFill>
              </a:rPr>
              <a:t>Provider</a:t>
            </a:r>
          </a:p>
          <a:p>
            <a:r>
              <a:rPr lang="en-US" b="1" dirty="0">
                <a:solidFill>
                  <a:srgbClr val="0070C0"/>
                </a:solidFill>
              </a:rPr>
              <a:t>Disease Type/HEDIS Due</a:t>
            </a:r>
          </a:p>
          <a:p>
            <a:r>
              <a:rPr lang="en-US" b="1" dirty="0">
                <a:solidFill>
                  <a:srgbClr val="0070C0"/>
                </a:solidFill>
              </a:rPr>
              <a:t>With Birthdate</a:t>
            </a:r>
          </a:p>
          <a:p>
            <a:r>
              <a:rPr lang="en-US" b="1" dirty="0">
                <a:solidFill>
                  <a:srgbClr val="0070C0"/>
                </a:solidFill>
              </a:rPr>
              <a:t> Flow Reason</a:t>
            </a:r>
          </a:p>
          <a:p>
            <a:pPr lvl="1"/>
            <a:r>
              <a:rPr lang="en-US" sz="1800" b="1" dirty="0">
                <a:solidFill>
                  <a:srgbClr val="0070C0"/>
                </a:solidFill>
              </a:rPr>
              <a:t>Tier 0-1 No medical diagnosis</a:t>
            </a:r>
          </a:p>
          <a:p>
            <a:pPr lvl="1"/>
            <a:r>
              <a:rPr lang="en-US" sz="1800" b="1" dirty="0">
                <a:solidFill>
                  <a:srgbClr val="0070C0"/>
                </a:solidFill>
              </a:rPr>
              <a:t>Tier 2 Hospitalized for Medical in past year</a:t>
            </a:r>
          </a:p>
          <a:p>
            <a:pPr lvl="1"/>
            <a:r>
              <a:rPr lang="en-US" sz="1800" b="1" dirty="0">
                <a:solidFill>
                  <a:srgbClr val="0070C0"/>
                </a:solidFill>
              </a:rPr>
              <a:t>Tier 3 Hospitalized for Psychiatric in past year </a:t>
            </a:r>
          </a:p>
          <a:p>
            <a:pPr lvl="1"/>
            <a:endParaRPr lang="en-US" dirty="0"/>
          </a:p>
          <a:p>
            <a:pPr marL="457200" lvl="1" indent="0">
              <a:buNone/>
            </a:pPr>
            <a:endParaRPr lang="en-US" dirty="0"/>
          </a:p>
        </p:txBody>
      </p:sp>
      <p:cxnSp>
        <p:nvCxnSpPr>
          <p:cNvPr id="7" name="Straight Arrow Connector 6">
            <a:extLst>
              <a:ext uri="{FF2B5EF4-FFF2-40B4-BE49-F238E27FC236}">
                <a16:creationId xmlns:a16="http://schemas.microsoft.com/office/drawing/2014/main" id="{5AB2B97D-EA56-43FC-B2EC-5AF51B143C42}"/>
              </a:ext>
            </a:extLst>
          </p:cNvPr>
          <p:cNvCxnSpPr>
            <a:cxnSpLocks/>
          </p:cNvCxnSpPr>
          <p:nvPr/>
        </p:nvCxnSpPr>
        <p:spPr>
          <a:xfrm flipV="1">
            <a:off x="1329179" y="914400"/>
            <a:ext cx="3760791" cy="65987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6165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9EB5B00-7BA8-4EE0-8669-AD3AA150374B}"/>
              </a:ext>
            </a:extLst>
          </p:cNvPr>
          <p:cNvSpPr>
            <a:spLocks noGrp="1"/>
          </p:cNvSpPr>
          <p:nvPr>
            <p:ph sz="half" idx="2"/>
          </p:nvPr>
        </p:nvSpPr>
        <p:spPr>
          <a:xfrm>
            <a:off x="7484882" y="433633"/>
            <a:ext cx="1789122" cy="5607729"/>
          </a:xfrm>
        </p:spPr>
        <p:txBody>
          <a:bodyPr>
            <a:normAutofit fontScale="85000" lnSpcReduction="20000"/>
          </a:bodyPr>
          <a:lstStyle/>
          <a:p>
            <a:endParaRPr lang="en-US" dirty="0"/>
          </a:p>
          <a:p>
            <a:r>
              <a:rPr lang="en-US" sz="1900" b="1" dirty="0">
                <a:solidFill>
                  <a:srgbClr val="0070C0"/>
                </a:solidFill>
              </a:rPr>
              <a:t>Example of the Member Detail</a:t>
            </a:r>
          </a:p>
          <a:p>
            <a:r>
              <a:rPr lang="en-US" sz="1900" b="1" dirty="0">
                <a:solidFill>
                  <a:srgbClr val="0070C0"/>
                </a:solidFill>
              </a:rPr>
              <a:t>Can see Tiers</a:t>
            </a:r>
          </a:p>
          <a:p>
            <a:endParaRPr lang="en-US" sz="1900" b="1" dirty="0">
              <a:solidFill>
                <a:srgbClr val="0070C0"/>
              </a:solidFill>
            </a:endParaRPr>
          </a:p>
          <a:p>
            <a:endParaRPr lang="en-US" sz="1900" b="1" dirty="0">
              <a:solidFill>
                <a:srgbClr val="0070C0"/>
              </a:solidFill>
            </a:endParaRPr>
          </a:p>
          <a:p>
            <a:endParaRPr lang="en-US" sz="1900" b="1" dirty="0">
              <a:solidFill>
                <a:srgbClr val="0070C0"/>
              </a:solidFill>
            </a:endParaRPr>
          </a:p>
          <a:p>
            <a:r>
              <a:rPr lang="en-US" sz="1900" b="1" dirty="0">
                <a:solidFill>
                  <a:srgbClr val="0070C0"/>
                </a:solidFill>
              </a:rPr>
              <a:t>Can see HEDIS Measures not met</a:t>
            </a:r>
          </a:p>
          <a:p>
            <a:r>
              <a:rPr lang="en-US" sz="1900" b="1" dirty="0">
                <a:solidFill>
                  <a:srgbClr val="0070C0"/>
                </a:solidFill>
              </a:rPr>
              <a:t>Click on Members name to see more detail on opposite side of screen</a:t>
            </a:r>
            <a:r>
              <a:rPr lang="en-US" dirty="0"/>
              <a:t>.</a:t>
            </a:r>
          </a:p>
          <a:p>
            <a:pPr marL="0" indent="0">
              <a:buNone/>
            </a:pPr>
            <a:r>
              <a:rPr lang="en-US" dirty="0"/>
              <a:t> </a:t>
            </a:r>
          </a:p>
        </p:txBody>
      </p:sp>
      <p:pic>
        <p:nvPicPr>
          <p:cNvPr id="7" name="Content Placeholder 6">
            <a:extLst>
              <a:ext uri="{FF2B5EF4-FFF2-40B4-BE49-F238E27FC236}">
                <a16:creationId xmlns:a16="http://schemas.microsoft.com/office/drawing/2014/main" id="{02C83EAE-EE87-4EA1-85DC-B50E3B0240DA}"/>
              </a:ext>
            </a:extLst>
          </p:cNvPr>
          <p:cNvPicPr>
            <a:picLocks noGrp="1" noChangeAspect="1"/>
          </p:cNvPicPr>
          <p:nvPr>
            <p:ph sz="half" idx="1"/>
          </p:nvPr>
        </p:nvPicPr>
        <p:blipFill>
          <a:blip r:embed="rId2"/>
          <a:stretch>
            <a:fillRect/>
          </a:stretch>
        </p:blipFill>
        <p:spPr>
          <a:xfrm>
            <a:off x="677863" y="886120"/>
            <a:ext cx="6693898" cy="5155241"/>
          </a:xfrm>
          <a:prstGeom prst="rect">
            <a:avLst/>
          </a:prstGeom>
        </p:spPr>
      </p:pic>
      <p:cxnSp>
        <p:nvCxnSpPr>
          <p:cNvPr id="9" name="Straight Arrow Connector 8">
            <a:extLst>
              <a:ext uri="{FF2B5EF4-FFF2-40B4-BE49-F238E27FC236}">
                <a16:creationId xmlns:a16="http://schemas.microsoft.com/office/drawing/2014/main" id="{72E0F6B2-1E91-43C9-A6FA-1FF1B7B4366B}"/>
              </a:ext>
            </a:extLst>
          </p:cNvPr>
          <p:cNvCxnSpPr/>
          <p:nvPr/>
        </p:nvCxnSpPr>
        <p:spPr>
          <a:xfrm flipV="1">
            <a:off x="3497344" y="2422689"/>
            <a:ext cx="4374037" cy="85783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E673278D-2853-40DA-BA2C-E543B0C17C4E}"/>
              </a:ext>
            </a:extLst>
          </p:cNvPr>
          <p:cNvCxnSpPr/>
          <p:nvPr/>
        </p:nvCxnSpPr>
        <p:spPr>
          <a:xfrm>
            <a:off x="3582186" y="4854804"/>
            <a:ext cx="4166647"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3458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10290109-82DC-4D0D-9F5F-D539426CF890}"/>
              </a:ext>
            </a:extLst>
          </p:cNvPr>
          <p:cNvPicPr>
            <a:picLocks noGrp="1" noChangeAspect="1"/>
          </p:cNvPicPr>
          <p:nvPr>
            <p:ph sz="half" idx="1"/>
          </p:nvPr>
        </p:nvPicPr>
        <p:blipFill>
          <a:blip r:embed="rId2"/>
          <a:stretch>
            <a:fillRect/>
          </a:stretch>
        </p:blipFill>
        <p:spPr>
          <a:xfrm>
            <a:off x="916633" y="490195"/>
            <a:ext cx="1694591" cy="1291471"/>
          </a:xfrm>
          <a:prstGeom prst="rect">
            <a:avLst/>
          </a:prstGeom>
        </p:spPr>
      </p:pic>
      <p:sp>
        <p:nvSpPr>
          <p:cNvPr id="4" name="Content Placeholder 3">
            <a:extLst>
              <a:ext uri="{FF2B5EF4-FFF2-40B4-BE49-F238E27FC236}">
                <a16:creationId xmlns:a16="http://schemas.microsoft.com/office/drawing/2014/main" id="{FB805C4F-BDAB-4479-838B-DFEEC33A00D0}"/>
              </a:ext>
            </a:extLst>
          </p:cNvPr>
          <p:cNvSpPr>
            <a:spLocks noGrp="1"/>
          </p:cNvSpPr>
          <p:nvPr>
            <p:ph sz="half" idx="2"/>
          </p:nvPr>
        </p:nvSpPr>
        <p:spPr>
          <a:xfrm>
            <a:off x="5089970" y="431277"/>
            <a:ext cx="4184034" cy="5995446"/>
          </a:xfrm>
        </p:spPr>
        <p:txBody>
          <a:bodyPr/>
          <a:lstStyle/>
          <a:p>
            <a:r>
              <a:rPr lang="en-US" b="1" dirty="0">
                <a:solidFill>
                  <a:srgbClr val="0070C0"/>
                </a:solidFill>
              </a:rPr>
              <a:t>Click on arrows to see member demographics</a:t>
            </a:r>
          </a:p>
          <a:p>
            <a:endParaRPr lang="en-US" b="1" dirty="0">
              <a:solidFill>
                <a:srgbClr val="0070C0"/>
              </a:solidFill>
            </a:endParaRPr>
          </a:p>
          <a:p>
            <a:endParaRPr lang="en-US" b="1" dirty="0">
              <a:solidFill>
                <a:srgbClr val="0070C0"/>
              </a:solidFill>
            </a:endParaRPr>
          </a:p>
          <a:p>
            <a:endParaRPr lang="en-US" b="1" dirty="0">
              <a:solidFill>
                <a:srgbClr val="0070C0"/>
              </a:solidFill>
            </a:endParaRPr>
          </a:p>
          <a:p>
            <a:endParaRPr lang="en-US" b="1" dirty="0">
              <a:solidFill>
                <a:srgbClr val="0070C0"/>
              </a:solidFill>
            </a:endParaRPr>
          </a:p>
          <a:p>
            <a:endParaRPr lang="en-US" b="1" dirty="0">
              <a:solidFill>
                <a:srgbClr val="0070C0"/>
              </a:solidFill>
            </a:endParaRPr>
          </a:p>
          <a:p>
            <a:r>
              <a:rPr lang="en-US" b="1" dirty="0">
                <a:solidFill>
                  <a:srgbClr val="0070C0"/>
                </a:solidFill>
              </a:rPr>
              <a:t>Click on “Conditions” to see diagnosis that a member has been identified with (medical and behavioral health).  </a:t>
            </a:r>
          </a:p>
          <a:p>
            <a:r>
              <a:rPr lang="en-US" b="1" dirty="0">
                <a:solidFill>
                  <a:srgbClr val="0070C0"/>
                </a:solidFill>
              </a:rPr>
              <a:t>Click on “Encounters” to see encounters from claims</a:t>
            </a:r>
          </a:p>
          <a:p>
            <a:r>
              <a:rPr lang="en-US" b="1" dirty="0">
                <a:solidFill>
                  <a:srgbClr val="0070C0"/>
                </a:solidFill>
              </a:rPr>
              <a:t> Click on “Physician” to see a list of doctors that have treated member</a:t>
            </a:r>
            <a:r>
              <a:rPr lang="en-US" dirty="0"/>
              <a:t>. </a:t>
            </a:r>
          </a:p>
        </p:txBody>
      </p:sp>
      <p:cxnSp>
        <p:nvCxnSpPr>
          <p:cNvPr id="7" name="Straight Arrow Connector 6">
            <a:extLst>
              <a:ext uri="{FF2B5EF4-FFF2-40B4-BE49-F238E27FC236}">
                <a16:creationId xmlns:a16="http://schemas.microsoft.com/office/drawing/2014/main" id="{9CD0A2DF-9FED-4B6D-9011-D0220CF02945}"/>
              </a:ext>
            </a:extLst>
          </p:cNvPr>
          <p:cNvCxnSpPr>
            <a:cxnSpLocks/>
          </p:cNvCxnSpPr>
          <p:nvPr/>
        </p:nvCxnSpPr>
        <p:spPr>
          <a:xfrm flipV="1">
            <a:off x="1979629" y="829559"/>
            <a:ext cx="3271101" cy="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D3620DAF-ADD0-4EE9-BECA-CF4EBE59445E}"/>
              </a:ext>
            </a:extLst>
          </p:cNvPr>
          <p:cNvPicPr>
            <a:picLocks noChangeAspect="1"/>
          </p:cNvPicPr>
          <p:nvPr/>
        </p:nvPicPr>
        <p:blipFill>
          <a:blip r:embed="rId3"/>
          <a:stretch>
            <a:fillRect/>
          </a:stretch>
        </p:blipFill>
        <p:spPr>
          <a:xfrm>
            <a:off x="916634" y="2154417"/>
            <a:ext cx="4173336" cy="1182667"/>
          </a:xfrm>
          <a:prstGeom prst="rect">
            <a:avLst/>
          </a:prstGeom>
        </p:spPr>
      </p:pic>
      <p:cxnSp>
        <p:nvCxnSpPr>
          <p:cNvPr id="19" name="Straight Connector 18">
            <a:extLst>
              <a:ext uri="{FF2B5EF4-FFF2-40B4-BE49-F238E27FC236}">
                <a16:creationId xmlns:a16="http://schemas.microsoft.com/office/drawing/2014/main" id="{63C86F2E-54EF-4EC2-8462-D998C3CF9926}"/>
              </a:ext>
            </a:extLst>
          </p:cNvPr>
          <p:cNvCxnSpPr>
            <a:cxnSpLocks/>
          </p:cNvCxnSpPr>
          <p:nvPr/>
        </p:nvCxnSpPr>
        <p:spPr>
          <a:xfrm>
            <a:off x="3384223" y="3035431"/>
            <a:ext cx="0" cy="164969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8810D2E5-8894-4C99-8FB1-45E51358445C}"/>
              </a:ext>
            </a:extLst>
          </p:cNvPr>
          <p:cNvCxnSpPr>
            <a:cxnSpLocks/>
          </p:cNvCxnSpPr>
          <p:nvPr/>
        </p:nvCxnSpPr>
        <p:spPr>
          <a:xfrm>
            <a:off x="3384223" y="4685122"/>
            <a:ext cx="1866507"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2A431A5-84A9-4DFF-BD54-29FF43429E2B}"/>
              </a:ext>
            </a:extLst>
          </p:cNvPr>
          <p:cNvCxnSpPr/>
          <p:nvPr/>
        </p:nvCxnSpPr>
        <p:spPr>
          <a:xfrm>
            <a:off x="4487159" y="2950590"/>
            <a:ext cx="0" cy="264893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F44A047B-C588-4090-BF6F-6152E65C7C13}"/>
              </a:ext>
            </a:extLst>
          </p:cNvPr>
          <p:cNvCxnSpPr>
            <a:cxnSpLocks/>
          </p:cNvCxnSpPr>
          <p:nvPr/>
        </p:nvCxnSpPr>
        <p:spPr>
          <a:xfrm>
            <a:off x="4524866" y="5590095"/>
            <a:ext cx="725864"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3B365E23-D4FF-4CCA-BC6E-BC692C106902}"/>
              </a:ext>
            </a:extLst>
          </p:cNvPr>
          <p:cNvCxnSpPr/>
          <p:nvPr/>
        </p:nvCxnSpPr>
        <p:spPr>
          <a:xfrm>
            <a:off x="1366887" y="3035431"/>
            <a:ext cx="0" cy="55618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57D9B27D-F20F-4B36-B270-9F4790F6608E}"/>
              </a:ext>
            </a:extLst>
          </p:cNvPr>
          <p:cNvCxnSpPr>
            <a:cxnSpLocks/>
          </p:cNvCxnSpPr>
          <p:nvPr/>
        </p:nvCxnSpPr>
        <p:spPr>
          <a:xfrm>
            <a:off x="1366887" y="3591612"/>
            <a:ext cx="3996965"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76499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ED0CC-A90B-4F5E-AC9E-ED3C6ACF9723}"/>
              </a:ext>
            </a:extLst>
          </p:cNvPr>
          <p:cNvSpPr>
            <a:spLocks noGrp="1"/>
          </p:cNvSpPr>
          <p:nvPr>
            <p:ph type="title"/>
          </p:nvPr>
        </p:nvSpPr>
        <p:spPr/>
        <p:txBody>
          <a:bodyPr/>
          <a:lstStyle/>
          <a:p>
            <a:r>
              <a:rPr lang="en-US" dirty="0"/>
              <a:t>								</a:t>
            </a:r>
            <a:r>
              <a:rPr lang="en-US" dirty="0">
                <a:solidFill>
                  <a:schemeClr val="tx1"/>
                </a:solidFill>
              </a:rPr>
              <a:t>Tips</a:t>
            </a:r>
          </a:p>
        </p:txBody>
      </p:sp>
      <p:sp>
        <p:nvSpPr>
          <p:cNvPr id="3" name="Content Placeholder 2">
            <a:extLst>
              <a:ext uri="{FF2B5EF4-FFF2-40B4-BE49-F238E27FC236}">
                <a16:creationId xmlns:a16="http://schemas.microsoft.com/office/drawing/2014/main" id="{B2BAFF16-0B21-4BF1-B91B-3C3DC5498B33}"/>
              </a:ext>
            </a:extLst>
          </p:cNvPr>
          <p:cNvSpPr>
            <a:spLocks noGrp="1"/>
          </p:cNvSpPr>
          <p:nvPr>
            <p:ph idx="1"/>
          </p:nvPr>
        </p:nvSpPr>
        <p:spPr/>
        <p:txBody>
          <a:bodyPr>
            <a:normAutofit/>
          </a:bodyPr>
          <a:lstStyle/>
          <a:p>
            <a:r>
              <a:rPr lang="en-US" b="1" dirty="0">
                <a:solidFill>
                  <a:srgbClr val="0070C0"/>
                </a:solidFill>
              </a:rPr>
              <a:t>All Data is pulled from the states data warehouse, there is a lag time depending on when the data is received after it is billed to Medicaid. </a:t>
            </a:r>
          </a:p>
          <a:p>
            <a:r>
              <a:rPr lang="en-US" b="1" dirty="0">
                <a:solidFill>
                  <a:srgbClr val="0070C0"/>
                </a:solidFill>
              </a:rPr>
              <a:t>If your data is not loading when you log in and go to the scorecard, try to do a ctrl+F5 before changing your dates/LOB. Your browsing history also may be holding on to old code, you can try clicking the three dots (...) to the right of your browsers address bar, click history from the drop down and then history at the top of that page. You should see a trash can with clear browsing data. TIP: uncheck the cookies box so that it doesn't wipe you all of you logins (requiring you to log into everything again).</a:t>
            </a:r>
          </a:p>
          <a:p>
            <a:r>
              <a:rPr lang="en-US" b="1" dirty="0">
                <a:solidFill>
                  <a:srgbClr val="0070C0"/>
                </a:solidFill>
              </a:rPr>
              <a:t>Need to be in google chrome </a:t>
            </a:r>
          </a:p>
          <a:p>
            <a:r>
              <a:rPr lang="en-US" b="1" dirty="0">
                <a:solidFill>
                  <a:srgbClr val="0070C0"/>
                </a:solidFill>
              </a:rPr>
              <a:t>If a mistake is made while navigating system, log out and log back in and it will be reset. </a:t>
            </a:r>
          </a:p>
          <a:p>
            <a:endParaRPr lang="en-US" b="1" dirty="0">
              <a:solidFill>
                <a:srgbClr val="0070C0"/>
              </a:solidFill>
            </a:endParaRPr>
          </a:p>
          <a:p>
            <a:endParaRPr lang="en-US" dirty="0"/>
          </a:p>
        </p:txBody>
      </p:sp>
    </p:spTree>
    <p:extLst>
      <p:ext uri="{BB962C8B-B14F-4D97-AF65-F5344CB8AC3E}">
        <p14:creationId xmlns:p14="http://schemas.microsoft.com/office/powerpoint/2010/main" val="2324285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516A5C5-7FE6-4896-B514-ABA00E9166F8}"/>
              </a:ext>
            </a:extLst>
          </p:cNvPr>
          <p:cNvSpPr/>
          <p:nvPr/>
        </p:nvSpPr>
        <p:spPr>
          <a:xfrm>
            <a:off x="1093508" y="1734532"/>
            <a:ext cx="8050491" cy="2031325"/>
          </a:xfrm>
          <a:prstGeom prst="rect">
            <a:avLst/>
          </a:prstGeom>
        </p:spPr>
        <p:txBody>
          <a:bodyPr wrap="square">
            <a:spAutoFit/>
          </a:bodyPr>
          <a:lstStyle/>
          <a:p>
            <a:r>
              <a:rPr lang="en-US" b="1" dirty="0">
                <a:solidFill>
                  <a:srgbClr val="0070C0"/>
                </a:solidFill>
              </a:rPr>
              <a:t>For further questions or trainings please contact: </a:t>
            </a:r>
          </a:p>
          <a:p>
            <a:r>
              <a:rPr lang="en-US" b="1" dirty="0">
                <a:solidFill>
                  <a:srgbClr val="0070C0"/>
                </a:solidFill>
              </a:rPr>
              <a:t>Vicky </a:t>
            </a:r>
            <a:r>
              <a:rPr lang="en-US" b="1" dirty="0" err="1">
                <a:solidFill>
                  <a:srgbClr val="0070C0"/>
                </a:solidFill>
              </a:rPr>
              <a:t>Politowksi</a:t>
            </a:r>
            <a:r>
              <a:rPr lang="en-US" b="1" dirty="0">
                <a:solidFill>
                  <a:srgbClr val="0070C0"/>
                </a:solidFill>
              </a:rPr>
              <a:t> </a:t>
            </a:r>
          </a:p>
          <a:p>
            <a:r>
              <a:rPr lang="en-US" b="1" dirty="0">
                <a:solidFill>
                  <a:srgbClr val="0070C0"/>
                </a:solidFill>
              </a:rPr>
              <a:t>Director of Integrated Care</a:t>
            </a:r>
          </a:p>
          <a:p>
            <a:r>
              <a:rPr lang="en-US" b="1" dirty="0">
                <a:solidFill>
                  <a:srgbClr val="0070C0"/>
                </a:solidFill>
              </a:rPr>
              <a:t>Email: vpolitowski@dwihn.org</a:t>
            </a:r>
          </a:p>
          <a:p>
            <a:r>
              <a:rPr lang="en-US" b="1" dirty="0">
                <a:solidFill>
                  <a:srgbClr val="0070C0"/>
                </a:solidFill>
              </a:rPr>
              <a:t>Cell: 313-670-7144</a:t>
            </a:r>
          </a:p>
          <a:p>
            <a:endParaRPr lang="en-US" b="1" dirty="0">
              <a:solidFill>
                <a:srgbClr val="0070C0"/>
              </a:solidFill>
            </a:endParaRPr>
          </a:p>
          <a:p>
            <a:endParaRPr lang="en-US" b="1" dirty="0">
              <a:solidFill>
                <a:srgbClr val="0070C0"/>
              </a:solidFill>
            </a:endParaRPr>
          </a:p>
        </p:txBody>
      </p:sp>
    </p:spTree>
    <p:extLst>
      <p:ext uri="{BB962C8B-B14F-4D97-AF65-F5344CB8AC3E}">
        <p14:creationId xmlns:p14="http://schemas.microsoft.com/office/powerpoint/2010/main" val="1110448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3B9D6-7F03-475C-AE15-2F3715B65259}"/>
              </a:ext>
            </a:extLst>
          </p:cNvPr>
          <p:cNvSpPr>
            <a:spLocks noGrp="1"/>
          </p:cNvSpPr>
          <p:nvPr>
            <p:ph type="title"/>
          </p:nvPr>
        </p:nvSpPr>
        <p:spPr/>
        <p:txBody>
          <a:bodyPr/>
          <a:lstStyle/>
          <a:p>
            <a:r>
              <a:rPr lang="en-US" dirty="0"/>
              <a:t>                   </a:t>
            </a:r>
            <a:r>
              <a:rPr lang="en-US" dirty="0">
                <a:solidFill>
                  <a:schemeClr val="tx1"/>
                </a:solidFill>
              </a:rPr>
              <a:t>What is HEDIS? </a:t>
            </a:r>
          </a:p>
        </p:txBody>
      </p:sp>
      <p:sp>
        <p:nvSpPr>
          <p:cNvPr id="3" name="Content Placeholder 2">
            <a:extLst>
              <a:ext uri="{FF2B5EF4-FFF2-40B4-BE49-F238E27FC236}">
                <a16:creationId xmlns:a16="http://schemas.microsoft.com/office/drawing/2014/main" id="{FD46162C-C7A5-4E65-8415-5D83D21C6294}"/>
              </a:ext>
            </a:extLst>
          </p:cNvPr>
          <p:cNvSpPr>
            <a:spLocks noGrp="1"/>
          </p:cNvSpPr>
          <p:nvPr>
            <p:ph idx="1"/>
          </p:nvPr>
        </p:nvSpPr>
        <p:spPr/>
        <p:txBody>
          <a:bodyPr>
            <a:normAutofit/>
          </a:bodyPr>
          <a:lstStyle/>
          <a:p>
            <a:r>
              <a:rPr lang="en-US" b="1" dirty="0">
                <a:solidFill>
                  <a:srgbClr val="0070C0"/>
                </a:solidFill>
              </a:rPr>
              <a:t>The Healthcare Effectiveness Data and Information Set (HEDIS®) is a set of performance data developed and maintained by the National Committee for Quality Assurance (NCQA), and is the most widely used standardized performance measure in the managed care industry.  HEDIS is part of an integrated system to establish accountability in managed care.  </a:t>
            </a:r>
          </a:p>
          <a:p>
            <a:r>
              <a:rPr lang="en-US" b="1" dirty="0">
                <a:solidFill>
                  <a:srgbClr val="0070C0"/>
                </a:solidFill>
              </a:rPr>
              <a:t>Behavioral health has multiple measures that include ensuring continuity of care, for example; appropriate psychotropic medication management/adherence, follow up after hospitalization, and diabetes monitoring. Detroit-Wayne Integrated Health Network collects HEDIS data to measure and improve the quality of care that the members receive</a:t>
            </a:r>
            <a:r>
              <a:rPr lang="en-US" b="1" dirty="0"/>
              <a:t>.</a:t>
            </a:r>
          </a:p>
        </p:txBody>
      </p:sp>
    </p:spTree>
    <p:extLst>
      <p:ext uri="{BB962C8B-B14F-4D97-AF65-F5344CB8AC3E}">
        <p14:creationId xmlns:p14="http://schemas.microsoft.com/office/powerpoint/2010/main" val="151485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DAE43-863F-4637-97D4-92AF2C5E739B}"/>
              </a:ext>
            </a:extLst>
          </p:cNvPr>
          <p:cNvSpPr>
            <a:spLocks noGrp="1"/>
          </p:cNvSpPr>
          <p:nvPr>
            <p:ph type="title"/>
          </p:nvPr>
        </p:nvSpPr>
        <p:spPr/>
        <p:txBody>
          <a:bodyPr/>
          <a:lstStyle/>
          <a:p>
            <a:r>
              <a:rPr lang="en-US" dirty="0"/>
              <a:t>					 </a:t>
            </a:r>
            <a:r>
              <a:rPr lang="en-US" dirty="0">
                <a:solidFill>
                  <a:schemeClr val="tx1"/>
                </a:solidFill>
              </a:rPr>
              <a:t>HEDIS Quality Scorecard</a:t>
            </a:r>
          </a:p>
        </p:txBody>
      </p:sp>
      <p:sp>
        <p:nvSpPr>
          <p:cNvPr id="3" name="Content Placeholder 2">
            <a:extLst>
              <a:ext uri="{FF2B5EF4-FFF2-40B4-BE49-F238E27FC236}">
                <a16:creationId xmlns:a16="http://schemas.microsoft.com/office/drawing/2014/main" id="{3BA3CFCC-6425-4D2C-9064-BE19408F5713}"/>
              </a:ext>
            </a:extLst>
          </p:cNvPr>
          <p:cNvSpPr>
            <a:spLocks noGrp="1"/>
          </p:cNvSpPr>
          <p:nvPr>
            <p:ph idx="1"/>
          </p:nvPr>
        </p:nvSpPr>
        <p:spPr>
          <a:xfrm>
            <a:off x="677334" y="1329179"/>
            <a:ext cx="8596668" cy="4712183"/>
          </a:xfrm>
        </p:spPr>
        <p:txBody>
          <a:bodyPr>
            <a:normAutofit/>
          </a:bodyPr>
          <a:lstStyle/>
          <a:p>
            <a:r>
              <a:rPr lang="en-US" b="1" dirty="0">
                <a:solidFill>
                  <a:srgbClr val="0070C0"/>
                </a:solidFill>
              </a:rPr>
              <a:t>Anyone who has access to MHWIN can access their CRSP HEDIS Quality Scorecard.  If you do not have access to MHWIN please contact the MHWIN help desk at  </a:t>
            </a:r>
            <a:r>
              <a:rPr lang="en-US" b="1" dirty="0">
                <a:solidFill>
                  <a:schemeClr val="accent1">
                    <a:lumMod val="75000"/>
                  </a:schemeClr>
                </a:solidFill>
                <a:hlinkClick r:id="rId2">
                  <a:extLst>
                    <a:ext uri="{A12FA001-AC4F-418D-AE19-62706E023703}">
                      <ahyp:hlinkClr xmlns:ahyp="http://schemas.microsoft.com/office/drawing/2018/hyperlinkcolor" val="tx"/>
                    </a:ext>
                  </a:extLst>
                </a:hlinkClick>
              </a:rPr>
              <a:t>mhwin@dwmha.com</a:t>
            </a:r>
            <a:r>
              <a:rPr lang="en-US" dirty="0"/>
              <a:t>.</a:t>
            </a:r>
          </a:p>
          <a:p>
            <a:r>
              <a:rPr lang="en-US" b="1" dirty="0">
                <a:solidFill>
                  <a:srgbClr val="0070C0"/>
                </a:solidFill>
              </a:rPr>
              <a:t>The HEDIS Quality Scorecard includes 15 HEDIS measures and 1 custom measure (UAM45). </a:t>
            </a:r>
          </a:p>
          <a:p>
            <a:r>
              <a:rPr lang="en-US" b="1" dirty="0">
                <a:solidFill>
                  <a:srgbClr val="0070C0"/>
                </a:solidFill>
              </a:rPr>
              <a:t>DWIHN expects CRSP’s to have a process of how and who will monitor the scorecard and steps to meet the HEDIS Measures. </a:t>
            </a:r>
          </a:p>
          <a:p>
            <a:r>
              <a:rPr lang="en-US" b="1" dirty="0">
                <a:solidFill>
                  <a:srgbClr val="0070C0"/>
                </a:solidFill>
              </a:rPr>
              <a:t>All employee roles within the CRSP have access to the HEDIS Quality Scorecard.  </a:t>
            </a:r>
          </a:p>
          <a:p>
            <a:r>
              <a:rPr lang="en-US" b="1" dirty="0">
                <a:solidFill>
                  <a:srgbClr val="0070C0"/>
                </a:solidFill>
              </a:rPr>
              <a:t>Scores for individual CRSP will be monitored by DWIHN. </a:t>
            </a:r>
          </a:p>
          <a:p>
            <a:r>
              <a:rPr lang="en-US" b="1" dirty="0">
                <a:solidFill>
                  <a:srgbClr val="0070C0"/>
                </a:solidFill>
              </a:rPr>
              <a:t>HEDIS Quality Scorecard includes CRSP total score, member included in score and if they met the measure.  All data can be exported to an excel or PDF document. </a:t>
            </a:r>
          </a:p>
          <a:p>
            <a:endParaRPr lang="en-US" dirty="0"/>
          </a:p>
          <a:p>
            <a:endParaRPr lang="en-US" dirty="0"/>
          </a:p>
          <a:p>
            <a:endParaRPr lang="en-US" dirty="0"/>
          </a:p>
        </p:txBody>
      </p:sp>
    </p:spTree>
    <p:extLst>
      <p:ext uri="{BB962C8B-B14F-4D97-AF65-F5344CB8AC3E}">
        <p14:creationId xmlns:p14="http://schemas.microsoft.com/office/powerpoint/2010/main" val="995806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91D27-2115-4D5E-9DD1-75141C993AD9}"/>
              </a:ext>
            </a:extLst>
          </p:cNvPr>
          <p:cNvSpPr>
            <a:spLocks noGrp="1"/>
          </p:cNvSpPr>
          <p:nvPr>
            <p:ph type="title"/>
          </p:nvPr>
        </p:nvSpPr>
        <p:spPr/>
        <p:txBody>
          <a:bodyPr/>
          <a:lstStyle/>
          <a:p>
            <a:r>
              <a:rPr lang="en-US" dirty="0"/>
              <a:t>To Access Click on </a:t>
            </a:r>
            <a:r>
              <a:rPr lang="en-US" b="1" u="sng" dirty="0">
                <a:solidFill>
                  <a:srgbClr val="0070C0"/>
                </a:solidFill>
              </a:rPr>
              <a:t>Provider Link</a:t>
            </a:r>
          </a:p>
        </p:txBody>
      </p:sp>
      <p:pic>
        <p:nvPicPr>
          <p:cNvPr id="6" name="Content Placeholder 5">
            <a:extLst>
              <a:ext uri="{FF2B5EF4-FFF2-40B4-BE49-F238E27FC236}">
                <a16:creationId xmlns:a16="http://schemas.microsoft.com/office/drawing/2014/main" id="{869293B1-9E9A-4C16-B812-CA3C385B268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71133" y="934917"/>
            <a:ext cx="4292821" cy="4686541"/>
          </a:xfrm>
        </p:spPr>
      </p:pic>
      <p:cxnSp>
        <p:nvCxnSpPr>
          <p:cNvPr id="9" name="Straight Arrow Connector 8">
            <a:extLst>
              <a:ext uri="{FF2B5EF4-FFF2-40B4-BE49-F238E27FC236}">
                <a16:creationId xmlns:a16="http://schemas.microsoft.com/office/drawing/2014/main" id="{599F40D2-D9BF-4102-8246-ECB9F1F55196}"/>
              </a:ext>
            </a:extLst>
          </p:cNvPr>
          <p:cNvCxnSpPr>
            <a:cxnSpLocks/>
          </p:cNvCxnSpPr>
          <p:nvPr/>
        </p:nvCxnSpPr>
        <p:spPr>
          <a:xfrm>
            <a:off x="1357460" y="2777070"/>
            <a:ext cx="3174402" cy="2266270"/>
          </a:xfrm>
          <a:prstGeom prst="straightConnector1">
            <a:avLst/>
          </a:prstGeom>
          <a:ln>
            <a:solidFill>
              <a:srgbClr val="FF0000"/>
            </a:solidFill>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811506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0A1F57D-07A3-4098-823A-C963C1D75170}"/>
              </a:ext>
            </a:extLst>
          </p:cNvPr>
          <p:cNvPicPr>
            <a:picLocks noChangeAspect="1"/>
          </p:cNvPicPr>
          <p:nvPr/>
        </p:nvPicPr>
        <p:blipFill>
          <a:blip r:embed="rId2"/>
          <a:stretch>
            <a:fillRect/>
          </a:stretch>
        </p:blipFill>
        <p:spPr>
          <a:xfrm>
            <a:off x="0" y="228567"/>
            <a:ext cx="12192000" cy="6400865"/>
          </a:xfrm>
          <a:prstGeom prst="rect">
            <a:avLst/>
          </a:prstGeom>
        </p:spPr>
      </p:pic>
      <mc:AlternateContent xmlns:mc="http://schemas.openxmlformats.org/markup-compatibility/2006" xmlns:p14="http://schemas.microsoft.com/office/powerpoint/2010/main">
        <mc:Choice Requires="p14">
          <p:contentPart p14:bwMode="auto" r:id="rId3">
            <p14:nvContentPartPr>
              <p14:cNvPr id="14" name="Ink 13">
                <a:extLst>
                  <a:ext uri="{FF2B5EF4-FFF2-40B4-BE49-F238E27FC236}">
                    <a16:creationId xmlns:a16="http://schemas.microsoft.com/office/drawing/2014/main" id="{656A208D-9425-4189-8704-4152D76AABE8}"/>
                  </a:ext>
                </a:extLst>
              </p14:cNvPr>
              <p14:cNvContentPartPr/>
              <p14:nvPr/>
            </p14:nvContentPartPr>
            <p14:xfrm>
              <a:off x="9847952" y="329678"/>
              <a:ext cx="2124360" cy="9720"/>
            </p14:xfrm>
          </p:contentPart>
        </mc:Choice>
        <mc:Fallback xmlns="">
          <p:pic>
            <p:nvPicPr>
              <p:cNvPr id="14" name="Ink 13">
                <a:extLst>
                  <a:ext uri="{FF2B5EF4-FFF2-40B4-BE49-F238E27FC236}">
                    <a16:creationId xmlns:a16="http://schemas.microsoft.com/office/drawing/2014/main" id="{656A208D-9425-4189-8704-4152D76AABE8}"/>
                  </a:ext>
                </a:extLst>
              </p:cNvPr>
              <p:cNvPicPr/>
              <p:nvPr/>
            </p:nvPicPr>
            <p:blipFill>
              <a:blip r:embed="rId4"/>
              <a:stretch>
                <a:fillRect/>
              </a:stretch>
            </p:blipFill>
            <p:spPr>
              <a:xfrm>
                <a:off x="9811952" y="257678"/>
                <a:ext cx="2196000" cy="1533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5" name="Ink 14">
                <a:extLst>
                  <a:ext uri="{FF2B5EF4-FFF2-40B4-BE49-F238E27FC236}">
                    <a16:creationId xmlns:a16="http://schemas.microsoft.com/office/drawing/2014/main" id="{D45853DD-687C-4A5A-8AB8-55B5125BA51E}"/>
                  </a:ext>
                </a:extLst>
              </p14:cNvPr>
              <p14:cNvContentPartPr/>
              <p14:nvPr/>
            </p14:nvContentPartPr>
            <p14:xfrm>
              <a:off x="9406592" y="310958"/>
              <a:ext cx="331560" cy="360"/>
            </p14:xfrm>
          </p:contentPart>
        </mc:Choice>
        <mc:Fallback xmlns="">
          <p:pic>
            <p:nvPicPr>
              <p:cNvPr id="15" name="Ink 14">
                <a:extLst>
                  <a:ext uri="{FF2B5EF4-FFF2-40B4-BE49-F238E27FC236}">
                    <a16:creationId xmlns:a16="http://schemas.microsoft.com/office/drawing/2014/main" id="{D45853DD-687C-4A5A-8AB8-55B5125BA51E}"/>
                  </a:ext>
                </a:extLst>
              </p:cNvPr>
              <p:cNvPicPr/>
              <p:nvPr/>
            </p:nvPicPr>
            <p:blipFill>
              <a:blip r:embed="rId6"/>
              <a:stretch>
                <a:fillRect/>
              </a:stretch>
            </p:blipFill>
            <p:spPr>
              <a:xfrm>
                <a:off x="9370592" y="238958"/>
                <a:ext cx="403200" cy="144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6" name="Ink 15">
                <a:extLst>
                  <a:ext uri="{FF2B5EF4-FFF2-40B4-BE49-F238E27FC236}">
                    <a16:creationId xmlns:a16="http://schemas.microsoft.com/office/drawing/2014/main" id="{86BA0E0A-C372-495D-A01B-47DD3E7D0AD7}"/>
                  </a:ext>
                </a:extLst>
              </p14:cNvPr>
              <p14:cNvContentPartPr/>
              <p14:nvPr/>
            </p14:nvContentPartPr>
            <p14:xfrm>
              <a:off x="8182952" y="282158"/>
              <a:ext cx="1064520" cy="20160"/>
            </p14:xfrm>
          </p:contentPart>
        </mc:Choice>
        <mc:Fallback xmlns="">
          <p:pic>
            <p:nvPicPr>
              <p:cNvPr id="16" name="Ink 15">
                <a:extLst>
                  <a:ext uri="{FF2B5EF4-FFF2-40B4-BE49-F238E27FC236}">
                    <a16:creationId xmlns:a16="http://schemas.microsoft.com/office/drawing/2014/main" id="{86BA0E0A-C372-495D-A01B-47DD3E7D0AD7}"/>
                  </a:ext>
                </a:extLst>
              </p:cNvPr>
              <p:cNvPicPr/>
              <p:nvPr/>
            </p:nvPicPr>
            <p:blipFill>
              <a:blip r:embed="rId8"/>
              <a:stretch>
                <a:fillRect/>
              </a:stretch>
            </p:blipFill>
            <p:spPr>
              <a:xfrm>
                <a:off x="8146952" y="210518"/>
                <a:ext cx="1136160" cy="163800"/>
              </a:xfrm>
              <a:prstGeom prst="rect">
                <a:avLst/>
              </a:prstGeom>
            </p:spPr>
          </p:pic>
        </mc:Fallback>
      </mc:AlternateContent>
    </p:spTree>
    <p:extLst>
      <p:ext uri="{BB962C8B-B14F-4D97-AF65-F5344CB8AC3E}">
        <p14:creationId xmlns:p14="http://schemas.microsoft.com/office/powerpoint/2010/main" val="492344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B4290-6673-4C48-A22D-DE205604AC98}"/>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5391C8-4BE0-4195-AA56-B58C0FCACFBB}"/>
              </a:ext>
            </a:extLst>
          </p:cNvPr>
          <p:cNvSpPr>
            <a:spLocks noGrp="1"/>
          </p:cNvSpPr>
          <p:nvPr>
            <p:ph idx="1"/>
          </p:nvPr>
        </p:nvSpPr>
        <p:spPr/>
        <p:txBody>
          <a:bodyPr>
            <a:normAutofit/>
          </a:bodyPr>
          <a:lstStyle/>
          <a:p>
            <a:r>
              <a:rPr lang="en-US" sz="2400" b="1" dirty="0">
                <a:solidFill>
                  <a:srgbClr val="0070C0"/>
                </a:solidFill>
              </a:rPr>
              <a:t>Year: Data from 2019-2022 can be filtered.</a:t>
            </a:r>
          </a:p>
          <a:p>
            <a:r>
              <a:rPr lang="en-US" sz="2400" b="1" dirty="0">
                <a:solidFill>
                  <a:srgbClr val="0070C0"/>
                </a:solidFill>
              </a:rPr>
              <a:t>Month: Can look at data until a certain month.</a:t>
            </a:r>
          </a:p>
          <a:p>
            <a:r>
              <a:rPr lang="en-US" sz="2400" b="1" dirty="0">
                <a:solidFill>
                  <a:srgbClr val="0070C0"/>
                </a:solidFill>
              </a:rPr>
              <a:t>LOB: Medicaid Members.</a:t>
            </a:r>
          </a:p>
          <a:p>
            <a:r>
              <a:rPr lang="en-US" sz="2400" b="1" dirty="0">
                <a:solidFill>
                  <a:srgbClr val="0070C0"/>
                </a:solidFill>
              </a:rPr>
              <a:t>Group: CRSP that is assigned to user.</a:t>
            </a:r>
          </a:p>
          <a:p>
            <a:r>
              <a:rPr lang="en-US" sz="2400" b="1" dirty="0">
                <a:solidFill>
                  <a:srgbClr val="0070C0"/>
                </a:solidFill>
              </a:rPr>
              <a:t>RUN: Press RUN after Year and Month are selected.</a:t>
            </a:r>
          </a:p>
        </p:txBody>
      </p:sp>
      <p:pic>
        <p:nvPicPr>
          <p:cNvPr id="4" name="Picture 3">
            <a:extLst>
              <a:ext uri="{FF2B5EF4-FFF2-40B4-BE49-F238E27FC236}">
                <a16:creationId xmlns:a16="http://schemas.microsoft.com/office/drawing/2014/main" id="{26EDD3A1-DF93-4EBA-862A-2F2F76274885}"/>
              </a:ext>
            </a:extLst>
          </p:cNvPr>
          <p:cNvPicPr>
            <a:picLocks noChangeAspect="1"/>
          </p:cNvPicPr>
          <p:nvPr/>
        </p:nvPicPr>
        <p:blipFill>
          <a:blip r:embed="rId2"/>
          <a:stretch>
            <a:fillRect/>
          </a:stretch>
        </p:blipFill>
        <p:spPr>
          <a:xfrm>
            <a:off x="556181" y="480768"/>
            <a:ext cx="8795209" cy="895546"/>
          </a:xfrm>
          <a:prstGeom prst="rect">
            <a:avLst/>
          </a:prstGeom>
        </p:spPr>
      </p:pic>
    </p:spTree>
    <p:extLst>
      <p:ext uri="{BB962C8B-B14F-4D97-AF65-F5344CB8AC3E}">
        <p14:creationId xmlns:p14="http://schemas.microsoft.com/office/powerpoint/2010/main" val="652616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72684-F7E6-4D05-8E04-298FF5EAB5D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3AFF09E-6FEE-455C-B3E2-75A092911AE7}"/>
              </a:ext>
            </a:extLst>
          </p:cNvPr>
          <p:cNvSpPr>
            <a:spLocks noGrp="1"/>
          </p:cNvSpPr>
          <p:nvPr>
            <p:ph idx="1"/>
          </p:nvPr>
        </p:nvSpPr>
        <p:spPr>
          <a:xfrm>
            <a:off x="5279010" y="514924"/>
            <a:ext cx="3994992" cy="5526437"/>
          </a:xfrm>
        </p:spPr>
        <p:txBody>
          <a:bodyPr/>
          <a:lstStyle/>
          <a:p>
            <a:r>
              <a:rPr lang="en-US" sz="2400" u="sng" dirty="0">
                <a:solidFill>
                  <a:srgbClr val="0070C0"/>
                </a:solidFill>
              </a:rPr>
              <a:t>EOC</a:t>
            </a:r>
            <a:r>
              <a:rPr lang="en-US" sz="2400" dirty="0">
                <a:solidFill>
                  <a:srgbClr val="0070C0"/>
                </a:solidFill>
              </a:rPr>
              <a:t>: HEDIS Measure </a:t>
            </a:r>
          </a:p>
          <a:p>
            <a:r>
              <a:rPr lang="en-US" sz="2400" dirty="0">
                <a:solidFill>
                  <a:srgbClr val="0070C0"/>
                </a:solidFill>
              </a:rPr>
              <a:t>PCR: Plan All-Cause Readmission Rate</a:t>
            </a:r>
          </a:p>
          <a:p>
            <a:r>
              <a:rPr lang="en-US" sz="2400" dirty="0">
                <a:solidFill>
                  <a:srgbClr val="0070C0"/>
                </a:solidFill>
              </a:rPr>
              <a:t>Measure: Acronym of HEDIS Measure</a:t>
            </a:r>
          </a:p>
          <a:p>
            <a:r>
              <a:rPr lang="en-US" sz="2400" dirty="0">
                <a:solidFill>
                  <a:srgbClr val="0070C0"/>
                </a:solidFill>
              </a:rPr>
              <a:t>Measure Name:  Name of HEDIS MEASURE</a:t>
            </a:r>
          </a:p>
          <a:p>
            <a:r>
              <a:rPr lang="en-US" sz="2400" dirty="0">
                <a:solidFill>
                  <a:schemeClr val="bg1"/>
                </a:solidFill>
                <a:highlight>
                  <a:srgbClr val="000000"/>
                </a:highlight>
              </a:rPr>
              <a:t>+</a:t>
            </a:r>
            <a:r>
              <a:rPr lang="en-US" sz="2400" dirty="0">
                <a:solidFill>
                  <a:srgbClr val="0070C0"/>
                </a:solidFill>
                <a:highlight>
                  <a:srgbClr val="000000"/>
                </a:highlight>
              </a:rPr>
              <a:t> </a:t>
            </a:r>
            <a:r>
              <a:rPr lang="en-US" sz="2400" dirty="0">
                <a:solidFill>
                  <a:srgbClr val="0070C0"/>
                </a:solidFill>
              </a:rPr>
              <a:t>Allows measure to be expanded down to member detail</a:t>
            </a:r>
            <a:r>
              <a:rPr lang="en-US" sz="2400" dirty="0"/>
              <a:t>. </a:t>
            </a:r>
          </a:p>
          <a:p>
            <a:endParaRPr lang="en-US" dirty="0"/>
          </a:p>
        </p:txBody>
      </p:sp>
      <p:sp>
        <p:nvSpPr>
          <p:cNvPr id="4" name="Text Placeholder 3">
            <a:extLst>
              <a:ext uri="{FF2B5EF4-FFF2-40B4-BE49-F238E27FC236}">
                <a16:creationId xmlns:a16="http://schemas.microsoft.com/office/drawing/2014/main" id="{9A01ABFB-2B27-4FBD-A24E-C8894FF5B453}"/>
              </a:ext>
            </a:extLst>
          </p:cNvPr>
          <p:cNvSpPr>
            <a:spLocks noGrp="1"/>
          </p:cNvSpPr>
          <p:nvPr>
            <p:ph type="body" sz="half" idx="2"/>
          </p:nvPr>
        </p:nvSpPr>
        <p:spPr>
          <a:xfrm flipH="1" flipV="1">
            <a:off x="-74019" y="6716813"/>
            <a:ext cx="74019" cy="45719"/>
          </a:xfrm>
        </p:spPr>
        <p:txBody>
          <a:bodyPr>
            <a:normAutofit fontScale="25000" lnSpcReduction="20000"/>
          </a:bodyPr>
          <a:lstStyle/>
          <a:p>
            <a:endParaRPr lang="en-US" dirty="0"/>
          </a:p>
        </p:txBody>
      </p:sp>
      <p:pic>
        <p:nvPicPr>
          <p:cNvPr id="7" name="Picture 6">
            <a:extLst>
              <a:ext uri="{FF2B5EF4-FFF2-40B4-BE49-F238E27FC236}">
                <a16:creationId xmlns:a16="http://schemas.microsoft.com/office/drawing/2014/main" id="{4D9C831D-878B-4FD5-8E71-7095A08B087A}"/>
              </a:ext>
            </a:extLst>
          </p:cNvPr>
          <p:cNvPicPr>
            <a:picLocks noChangeAspect="1"/>
          </p:cNvPicPr>
          <p:nvPr/>
        </p:nvPicPr>
        <p:blipFill>
          <a:blip r:embed="rId2"/>
          <a:stretch>
            <a:fillRect/>
          </a:stretch>
        </p:blipFill>
        <p:spPr>
          <a:xfrm>
            <a:off x="150828" y="261542"/>
            <a:ext cx="5128182" cy="5779819"/>
          </a:xfrm>
          <a:prstGeom prst="rect">
            <a:avLst/>
          </a:prstGeom>
        </p:spPr>
      </p:pic>
    </p:spTree>
    <p:extLst>
      <p:ext uri="{BB962C8B-B14F-4D97-AF65-F5344CB8AC3E}">
        <p14:creationId xmlns:p14="http://schemas.microsoft.com/office/powerpoint/2010/main" val="2923361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2BCA1D2-F1E5-4496-B4FD-CC7305076670}"/>
              </a:ext>
            </a:extLst>
          </p:cNvPr>
          <p:cNvPicPr>
            <a:picLocks noChangeAspect="1"/>
          </p:cNvPicPr>
          <p:nvPr/>
        </p:nvPicPr>
        <p:blipFill>
          <a:blip r:embed="rId2"/>
          <a:stretch>
            <a:fillRect/>
          </a:stretch>
        </p:blipFill>
        <p:spPr>
          <a:xfrm>
            <a:off x="677334" y="527902"/>
            <a:ext cx="8596668" cy="1508288"/>
          </a:xfrm>
          <a:prstGeom prst="rect">
            <a:avLst/>
          </a:prstGeom>
        </p:spPr>
      </p:pic>
      <p:sp>
        <p:nvSpPr>
          <p:cNvPr id="3" name="Content Placeholder 2">
            <a:extLst>
              <a:ext uri="{FF2B5EF4-FFF2-40B4-BE49-F238E27FC236}">
                <a16:creationId xmlns:a16="http://schemas.microsoft.com/office/drawing/2014/main" id="{7C700F86-7C76-47D3-B90D-167C2F3EA8BF}"/>
              </a:ext>
            </a:extLst>
          </p:cNvPr>
          <p:cNvSpPr>
            <a:spLocks noGrp="1"/>
          </p:cNvSpPr>
          <p:nvPr>
            <p:ph idx="1"/>
          </p:nvPr>
        </p:nvSpPr>
        <p:spPr/>
        <p:txBody>
          <a:bodyPr>
            <a:noAutofit/>
          </a:bodyPr>
          <a:lstStyle/>
          <a:p>
            <a:r>
              <a:rPr lang="en-US" sz="2400" b="1" dirty="0">
                <a:solidFill>
                  <a:srgbClr val="0070C0"/>
                </a:solidFill>
              </a:rPr>
              <a:t>Eligible</a:t>
            </a:r>
            <a:r>
              <a:rPr lang="en-US" sz="2400" dirty="0">
                <a:solidFill>
                  <a:srgbClr val="0070C0"/>
                </a:solidFill>
              </a:rPr>
              <a:t>: Number of members eligible for measure</a:t>
            </a:r>
          </a:p>
          <a:p>
            <a:r>
              <a:rPr lang="en-US" sz="2400" b="1" dirty="0">
                <a:solidFill>
                  <a:srgbClr val="0070C0"/>
                </a:solidFill>
              </a:rPr>
              <a:t>Total Compliant</a:t>
            </a:r>
            <a:r>
              <a:rPr lang="en-US" sz="2400" dirty="0">
                <a:solidFill>
                  <a:srgbClr val="0070C0"/>
                </a:solidFill>
              </a:rPr>
              <a:t>: Number of members that meet the measure</a:t>
            </a:r>
          </a:p>
          <a:p>
            <a:r>
              <a:rPr lang="en-US" sz="2400" b="1" dirty="0">
                <a:solidFill>
                  <a:srgbClr val="0070C0"/>
                </a:solidFill>
              </a:rPr>
              <a:t>NON-Complian</a:t>
            </a:r>
            <a:r>
              <a:rPr lang="en-US" sz="2400" dirty="0">
                <a:solidFill>
                  <a:srgbClr val="0070C0"/>
                </a:solidFill>
              </a:rPr>
              <a:t>t: Number of members not meeting measure</a:t>
            </a:r>
          </a:p>
          <a:p>
            <a:r>
              <a:rPr lang="en-US" sz="2400" b="1" dirty="0">
                <a:solidFill>
                  <a:srgbClr val="0070C0"/>
                </a:solidFill>
              </a:rPr>
              <a:t>HP Goal</a:t>
            </a:r>
            <a:r>
              <a:rPr lang="en-US" sz="2400" dirty="0">
                <a:solidFill>
                  <a:srgbClr val="0070C0"/>
                </a:solidFill>
              </a:rPr>
              <a:t>: Goal percent set by HEDIS measure as of today</a:t>
            </a:r>
          </a:p>
          <a:p>
            <a:r>
              <a:rPr lang="en-US" sz="2400" b="1" dirty="0">
                <a:solidFill>
                  <a:srgbClr val="0070C0"/>
                </a:solidFill>
              </a:rPr>
              <a:t>Year to Date</a:t>
            </a:r>
            <a:r>
              <a:rPr lang="en-US" sz="2400" dirty="0">
                <a:solidFill>
                  <a:srgbClr val="0070C0"/>
                </a:solidFill>
              </a:rPr>
              <a:t>: CRSP percentage on goal</a:t>
            </a:r>
          </a:p>
          <a:p>
            <a:r>
              <a:rPr lang="en-US" sz="2400" b="1" dirty="0">
                <a:solidFill>
                  <a:srgbClr val="0070C0"/>
                </a:solidFill>
              </a:rPr>
              <a:t>Estimated Year End</a:t>
            </a:r>
            <a:r>
              <a:rPr lang="en-US" sz="2400" dirty="0">
                <a:solidFill>
                  <a:srgbClr val="0070C0"/>
                </a:solidFill>
              </a:rPr>
              <a:t>: The current trend based on how many are meeting the goal as of that date</a:t>
            </a:r>
          </a:p>
        </p:txBody>
      </p:sp>
    </p:spTree>
    <p:extLst>
      <p:ext uri="{BB962C8B-B14F-4D97-AF65-F5344CB8AC3E}">
        <p14:creationId xmlns:p14="http://schemas.microsoft.com/office/powerpoint/2010/main" val="3778789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296F5-06C2-4F27-B780-4E05FF5DB47E}"/>
              </a:ext>
            </a:extLst>
          </p:cNvPr>
          <p:cNvSpPr>
            <a:spLocks noGrp="1"/>
          </p:cNvSpPr>
          <p:nvPr>
            <p:ph type="title"/>
          </p:nvPr>
        </p:nvSpPr>
        <p:spPr>
          <a:xfrm>
            <a:off x="677334" y="1453518"/>
            <a:ext cx="3854528" cy="1278466"/>
          </a:xfrm>
        </p:spPr>
        <p:txBody>
          <a:bodyPr>
            <a:normAutofit/>
          </a:bodyPr>
          <a:lstStyle/>
          <a:p>
            <a:r>
              <a:rPr lang="en-US" sz="2400" b="1" dirty="0">
                <a:solidFill>
                  <a:srgbClr val="0070C0"/>
                </a:solidFill>
              </a:rPr>
              <a:t>Click this button to export data to an excel or PDF document</a:t>
            </a:r>
            <a:r>
              <a:rPr lang="en-US" sz="2400" dirty="0">
                <a:solidFill>
                  <a:schemeClr val="tx1"/>
                </a:solidFill>
              </a:rPr>
              <a:t>.</a:t>
            </a:r>
          </a:p>
        </p:txBody>
      </p:sp>
      <p:pic>
        <p:nvPicPr>
          <p:cNvPr id="8" name="Content Placeholder 7">
            <a:extLst>
              <a:ext uri="{FF2B5EF4-FFF2-40B4-BE49-F238E27FC236}">
                <a16:creationId xmlns:a16="http://schemas.microsoft.com/office/drawing/2014/main" id="{049BEBA2-ABFA-4860-A73C-7730616B49C7}"/>
              </a:ext>
            </a:extLst>
          </p:cNvPr>
          <p:cNvPicPr>
            <a:picLocks noGrp="1" noChangeAspect="1"/>
          </p:cNvPicPr>
          <p:nvPr>
            <p:ph idx="1"/>
          </p:nvPr>
        </p:nvPicPr>
        <p:blipFill>
          <a:blip r:embed="rId2"/>
          <a:stretch>
            <a:fillRect/>
          </a:stretch>
        </p:blipFill>
        <p:spPr>
          <a:xfrm>
            <a:off x="5891752" y="414779"/>
            <a:ext cx="2102177" cy="5665510"/>
          </a:xfrm>
          <a:prstGeom prst="rect">
            <a:avLst/>
          </a:prstGeom>
        </p:spPr>
      </p:pic>
      <p:sp>
        <p:nvSpPr>
          <p:cNvPr id="4" name="Text Placeholder 3">
            <a:extLst>
              <a:ext uri="{FF2B5EF4-FFF2-40B4-BE49-F238E27FC236}">
                <a16:creationId xmlns:a16="http://schemas.microsoft.com/office/drawing/2014/main" id="{AF26EE2E-C057-4EBF-84AB-9D8209CBCF9F}"/>
              </a:ext>
            </a:extLst>
          </p:cNvPr>
          <p:cNvSpPr>
            <a:spLocks noGrp="1"/>
          </p:cNvSpPr>
          <p:nvPr>
            <p:ph type="body" sz="half" idx="2"/>
          </p:nvPr>
        </p:nvSpPr>
        <p:spPr>
          <a:xfrm>
            <a:off x="677334" y="3318236"/>
            <a:ext cx="3854528" cy="2043282"/>
          </a:xfrm>
        </p:spPr>
        <p:txBody>
          <a:bodyPr>
            <a:normAutofit/>
          </a:bodyPr>
          <a:lstStyle/>
          <a:p>
            <a:r>
              <a:rPr lang="en-US" sz="2400" b="1" dirty="0">
                <a:solidFill>
                  <a:srgbClr val="0070C0"/>
                </a:solidFill>
              </a:rPr>
              <a:t>Use this bar to move the screen up or down.</a:t>
            </a:r>
          </a:p>
        </p:txBody>
      </p:sp>
      <p:cxnSp>
        <p:nvCxnSpPr>
          <p:cNvPr id="10" name="Straight Arrow Connector 9">
            <a:extLst>
              <a:ext uri="{FF2B5EF4-FFF2-40B4-BE49-F238E27FC236}">
                <a16:creationId xmlns:a16="http://schemas.microsoft.com/office/drawing/2014/main" id="{2D1F29EF-C0C5-4E1B-B995-1E76A9E793AC}"/>
              </a:ext>
            </a:extLst>
          </p:cNvPr>
          <p:cNvCxnSpPr>
            <a:cxnSpLocks/>
          </p:cNvCxnSpPr>
          <p:nvPr/>
        </p:nvCxnSpPr>
        <p:spPr>
          <a:xfrm flipV="1">
            <a:off x="4449452" y="895546"/>
            <a:ext cx="2677212" cy="1385741"/>
          </a:xfrm>
          <a:prstGeom prst="straightConnector1">
            <a:avLst/>
          </a:prstGeom>
          <a:ln>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16" name="Straight Arrow Connector 15">
            <a:extLst>
              <a:ext uri="{FF2B5EF4-FFF2-40B4-BE49-F238E27FC236}">
                <a16:creationId xmlns:a16="http://schemas.microsoft.com/office/drawing/2014/main" id="{383702D4-7321-434B-B0F7-505BA47B072F}"/>
              </a:ext>
            </a:extLst>
          </p:cNvPr>
          <p:cNvCxnSpPr>
            <a:cxnSpLocks/>
          </p:cNvCxnSpPr>
          <p:nvPr/>
        </p:nvCxnSpPr>
        <p:spPr>
          <a:xfrm flipV="1">
            <a:off x="4449452" y="1932495"/>
            <a:ext cx="2328420" cy="499620"/>
          </a:xfrm>
          <a:prstGeom prst="straightConnector1">
            <a:avLst/>
          </a:prstGeom>
          <a:ln>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19" name="Straight Arrow Connector 18">
            <a:extLst>
              <a:ext uri="{FF2B5EF4-FFF2-40B4-BE49-F238E27FC236}">
                <a16:creationId xmlns:a16="http://schemas.microsoft.com/office/drawing/2014/main" id="{0C6A6346-E432-4DD3-ABA3-C58D700DC92E}"/>
              </a:ext>
            </a:extLst>
          </p:cNvPr>
          <p:cNvCxnSpPr>
            <a:cxnSpLocks/>
          </p:cNvCxnSpPr>
          <p:nvPr/>
        </p:nvCxnSpPr>
        <p:spPr>
          <a:xfrm>
            <a:off x="4449452" y="2611225"/>
            <a:ext cx="1338606" cy="395926"/>
          </a:xfrm>
          <a:prstGeom prst="straightConnector1">
            <a:avLst/>
          </a:prstGeom>
          <a:ln>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3" name="Straight Arrow Connector 22">
            <a:extLst>
              <a:ext uri="{FF2B5EF4-FFF2-40B4-BE49-F238E27FC236}">
                <a16:creationId xmlns:a16="http://schemas.microsoft.com/office/drawing/2014/main" id="{7D2DD436-E5D9-4296-9092-BD76F439CF4C}"/>
              </a:ext>
            </a:extLst>
          </p:cNvPr>
          <p:cNvCxnSpPr>
            <a:cxnSpLocks/>
          </p:cNvCxnSpPr>
          <p:nvPr/>
        </p:nvCxnSpPr>
        <p:spPr>
          <a:xfrm flipV="1">
            <a:off x="4449452" y="3210961"/>
            <a:ext cx="2102177" cy="371225"/>
          </a:xfrm>
          <a:prstGeom prst="straightConnector1">
            <a:avLst/>
          </a:prstGeom>
          <a:ln>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6" name="Straight Arrow Connector 25">
            <a:extLst>
              <a:ext uri="{FF2B5EF4-FFF2-40B4-BE49-F238E27FC236}">
                <a16:creationId xmlns:a16="http://schemas.microsoft.com/office/drawing/2014/main" id="{060D1CF2-7B64-4F51-90DE-BA9A39E1E287}"/>
              </a:ext>
            </a:extLst>
          </p:cNvPr>
          <p:cNvCxnSpPr/>
          <p:nvPr/>
        </p:nvCxnSpPr>
        <p:spPr>
          <a:xfrm>
            <a:off x="4449452" y="3710581"/>
            <a:ext cx="2450969" cy="140269"/>
          </a:xfrm>
          <a:prstGeom prst="straightConnector1">
            <a:avLst/>
          </a:prstGeom>
          <a:ln>
            <a:solidFill>
              <a:srgbClr val="FF0000"/>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96907998"/>
      </p:ext>
    </p:extLst>
  </p:cSld>
  <p:clrMapOvr>
    <a:masterClrMapping/>
  </p:clrMapOvr>
</p:sld>
</file>

<file path=ppt/theme/theme1.xml><?xml version="1.0" encoding="utf-8"?>
<a:theme xmlns:a="http://schemas.openxmlformats.org/drawingml/2006/main" name="Facet">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9A22BDCC252BD4B9ECB301973803201" ma:contentTypeVersion="9" ma:contentTypeDescription="Create a new document." ma:contentTypeScope="" ma:versionID="607ed184663850edb53187218869ffb5">
  <xsd:schema xmlns:xsd="http://www.w3.org/2001/XMLSchema" xmlns:xs="http://www.w3.org/2001/XMLSchema" xmlns:p="http://schemas.microsoft.com/office/2006/metadata/properties" xmlns:ns3="1635e66b-8899-4911-b557-14329e2db3c0" xmlns:ns4="931cac41-2359-4580-b049-391f7baf773e" targetNamespace="http://schemas.microsoft.com/office/2006/metadata/properties" ma:root="true" ma:fieldsID="21d15e92fc44846acabc748fc5eb276d" ns3:_="" ns4:_="">
    <xsd:import namespace="1635e66b-8899-4911-b557-14329e2db3c0"/>
    <xsd:import namespace="931cac41-2359-4580-b049-391f7baf773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35e66b-8899-4911-b557-14329e2db3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31cac41-2359-4580-b049-391f7baf773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92DB71E-C440-4AF2-9151-5ECEC61550FA}">
  <ds:schemaRefs>
    <ds:schemaRef ds:uri="http://schemas.microsoft.com/sharepoint/v3/contenttype/forms"/>
  </ds:schemaRefs>
</ds:datastoreItem>
</file>

<file path=customXml/itemProps2.xml><?xml version="1.0" encoding="utf-8"?>
<ds:datastoreItem xmlns:ds="http://schemas.openxmlformats.org/officeDocument/2006/customXml" ds:itemID="{92D5A207-E1DF-4502-B65E-E53940828C0B}">
  <ds:schemaRefs>
    <ds:schemaRef ds:uri="http://purl.org/dc/terms/"/>
    <ds:schemaRef ds:uri="http://schemas.microsoft.com/office/2006/documentManagement/types"/>
    <ds:schemaRef ds:uri="931cac41-2359-4580-b049-391f7baf773e"/>
    <ds:schemaRef ds:uri="http://www.w3.org/XML/1998/namespace"/>
    <ds:schemaRef ds:uri="http://purl.org/dc/elements/1.1/"/>
    <ds:schemaRef ds:uri="http://schemas.openxmlformats.org/package/2006/metadata/core-properties"/>
    <ds:schemaRef ds:uri="http://purl.org/dc/dcmitype/"/>
    <ds:schemaRef ds:uri="http://schemas.microsoft.com/office/infopath/2007/PartnerControls"/>
    <ds:schemaRef ds:uri="1635e66b-8899-4911-b557-14329e2db3c0"/>
    <ds:schemaRef ds:uri="http://schemas.microsoft.com/office/2006/metadata/properties"/>
  </ds:schemaRefs>
</ds:datastoreItem>
</file>

<file path=customXml/itemProps3.xml><?xml version="1.0" encoding="utf-8"?>
<ds:datastoreItem xmlns:ds="http://schemas.openxmlformats.org/officeDocument/2006/customXml" ds:itemID="{8CE6FD42-A20E-49CB-9B0F-9927002E70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635e66b-8899-4911-b557-14329e2db3c0"/>
    <ds:schemaRef ds:uri="931cac41-2359-4580-b049-391f7baf77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24599</TotalTime>
  <Words>811</Words>
  <Application>Microsoft Office PowerPoint</Application>
  <PresentationFormat>Widescreen</PresentationFormat>
  <Paragraphs>83</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Trebuchet MS</vt:lpstr>
      <vt:lpstr>Wingdings 3</vt:lpstr>
      <vt:lpstr>Facet</vt:lpstr>
      <vt:lpstr>  DWIHN HEDIS Measures Vital Data Quality Scorecard </vt:lpstr>
      <vt:lpstr>                   What is HEDIS? </vt:lpstr>
      <vt:lpstr>      HEDIS Quality Scorecard</vt:lpstr>
      <vt:lpstr>To Access Click on Provider Link</vt:lpstr>
      <vt:lpstr>PowerPoint Presentation</vt:lpstr>
      <vt:lpstr>PowerPoint Presentation</vt:lpstr>
      <vt:lpstr>PowerPoint Presentation</vt:lpstr>
      <vt:lpstr>PowerPoint Presentation</vt:lpstr>
      <vt:lpstr>Click this button to export data to an excel or PDF document.</vt:lpstr>
      <vt:lpstr>PowerPoint Presentation</vt:lpstr>
      <vt:lpstr>CareSpace Data </vt:lpstr>
      <vt:lpstr>PowerPoint Presentation</vt:lpstr>
      <vt:lpstr>PowerPoint Presentation</vt:lpstr>
      <vt:lpstr>PowerPoint Presentation</vt:lpstr>
      <vt:lpstr>PowerPoint Presentation</vt:lpstr>
      <vt:lpstr>PowerPoint Presentation</vt:lpstr>
      <vt:lpstr>        Tips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DWIHN HEDIS Measures</dc:title>
  <dc:creator>Vicky Politowski</dc:creator>
  <cp:lastModifiedBy>Vicky Politowski</cp:lastModifiedBy>
  <cp:revision>33</cp:revision>
  <dcterms:created xsi:type="dcterms:W3CDTF">2022-01-10T19:11:44Z</dcterms:created>
  <dcterms:modified xsi:type="dcterms:W3CDTF">2022-12-08T16:11:39Z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0x010100C9A22BDCC252BD4B9ECB301973803201</vt:lpwstr>
  </property>
</Properties>
</file>